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0"/>
  </p:notesMasterIdLst>
  <p:sldIdLst>
    <p:sldId id="256" r:id="rId5"/>
    <p:sldId id="258" r:id="rId6"/>
    <p:sldId id="257" r:id="rId7"/>
    <p:sldId id="270" r:id="rId8"/>
    <p:sldId id="271" r:id="rId9"/>
    <p:sldId id="272" r:id="rId10"/>
    <p:sldId id="260" r:id="rId11"/>
    <p:sldId id="274" r:id="rId12"/>
    <p:sldId id="259" r:id="rId13"/>
    <p:sldId id="269" r:id="rId14"/>
    <p:sldId id="261" r:id="rId15"/>
    <p:sldId id="262" r:id="rId16"/>
    <p:sldId id="263" r:id="rId17"/>
    <p:sldId id="275" r:id="rId18"/>
    <p:sldId id="276" r:id="rId19"/>
    <p:sldId id="277" r:id="rId20"/>
    <p:sldId id="264" r:id="rId21"/>
    <p:sldId id="265" r:id="rId22"/>
    <p:sldId id="278" r:id="rId23"/>
    <p:sldId id="285" r:id="rId24"/>
    <p:sldId id="279" r:id="rId25"/>
    <p:sldId id="266" r:id="rId26"/>
    <p:sldId id="287" r:id="rId27"/>
    <p:sldId id="288" r:id="rId28"/>
    <p:sldId id="267" r:id="rId29"/>
    <p:sldId id="291" r:id="rId30"/>
    <p:sldId id="296" r:id="rId31"/>
    <p:sldId id="290" r:id="rId32"/>
    <p:sldId id="306" r:id="rId33"/>
    <p:sldId id="305" r:id="rId34"/>
    <p:sldId id="280" r:id="rId35"/>
    <p:sldId id="268" r:id="rId36"/>
    <p:sldId id="282" r:id="rId37"/>
    <p:sldId id="294" r:id="rId38"/>
    <p:sldId id="304" r:id="rId39"/>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D4B147-802C-4DC4-A0D0-6EA85A74F48E}" v="234" dt="2024-04-27T10:02:23.943"/>
    <p1510:client id="{1BE39D5B-969D-462E-BC2B-C3BBE092E423}" v="18" dt="2024-04-27T09:22:29.422"/>
    <p1510:client id="{7655894F-1C83-4314-9532-B80CDF8C1DEB}" v="674" dt="2024-04-26T09:35:40.293"/>
    <p1510:client id="{9EBAB36D-E312-4CEA-A41A-28461976E73A}" v="55" dt="2024-04-26T08:39:18.5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458" autoAdjust="0"/>
    <p:restoredTop sz="94660"/>
  </p:normalViewPr>
  <p:slideViewPr>
    <p:cSldViewPr snapToGrid="0">
      <p:cViewPr varScale="1">
        <p:scale>
          <a:sx n="112" d="100"/>
          <a:sy n="112" d="100"/>
        </p:scale>
        <p:origin x="35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0500E2-BC02-41D2-92ED-B1220012D94C}" type="datetimeFigureOut">
              <a:rPr lang="fi-FI" smtClean="0"/>
              <a:t>12.6.2024</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AC3BAC-8CA3-4337-9E83-C2B08E62628A}" type="slidenum">
              <a:rPr lang="fi-FI" smtClean="0"/>
              <a:t>‹#›</a:t>
            </a:fld>
            <a:endParaRPr lang="fi-FI"/>
          </a:p>
        </p:txBody>
      </p:sp>
    </p:spTree>
    <p:extLst>
      <p:ext uri="{BB962C8B-B14F-4D97-AF65-F5344CB8AC3E}">
        <p14:creationId xmlns:p14="http://schemas.microsoft.com/office/powerpoint/2010/main" val="29957278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2387600"/>
          </a:xfrm>
        </p:spPr>
        <p:txBody>
          <a:bodyPr anchor="b"/>
          <a:lstStyle>
            <a:lvl1pPr algn="ctr">
              <a:defRPr sz="6000"/>
            </a:lvl1pPr>
          </a:lstStyle>
          <a:p>
            <a:r>
              <a:rPr lang="fi-FI"/>
              <a:t>Muokkaa perustyyl. napsautt.</a:t>
            </a:r>
          </a:p>
        </p:txBody>
      </p:sp>
      <p:sp>
        <p:nvSpPr>
          <p:cNvPr id="3" name="Alaotsikk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A8F56BBF-4188-4D46-9B8B-001B71833CC4}" type="datetime1">
              <a:rPr lang="fi-FI" smtClean="0"/>
              <a:t>12.6.2024</a:t>
            </a:fld>
            <a:endParaRPr lang="fi-FI"/>
          </a:p>
        </p:txBody>
      </p:sp>
      <p:sp>
        <p:nvSpPr>
          <p:cNvPr id="5" name="Alatunnisteen paikkamerkki 4"/>
          <p:cNvSpPr>
            <a:spLocks noGrp="1"/>
          </p:cNvSpPr>
          <p:nvPr>
            <p:ph type="ftr" sz="quarter" idx="11"/>
          </p:nvPr>
        </p:nvSpPr>
        <p:spPr/>
        <p:txBody>
          <a:bodyPr/>
          <a:lstStyle/>
          <a:p>
            <a:r>
              <a:rPr lang="en-US"/>
              <a:t>University of Eastern Finland, Niko Loikkanen, HEART-project/e-learning project</a:t>
            </a:r>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822443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E414FB06-880F-4535-8BD9-0C694F44D8CB}" type="datetime1">
              <a:rPr lang="fi-FI" smtClean="0"/>
              <a:t>12.6.2024</a:t>
            </a:fld>
            <a:endParaRPr lang="fi-FI"/>
          </a:p>
        </p:txBody>
      </p:sp>
      <p:sp>
        <p:nvSpPr>
          <p:cNvPr id="5" name="Alatunnisteen paikkamerkki 4"/>
          <p:cNvSpPr>
            <a:spLocks noGrp="1"/>
          </p:cNvSpPr>
          <p:nvPr>
            <p:ph type="ftr" sz="quarter" idx="11"/>
          </p:nvPr>
        </p:nvSpPr>
        <p:spPr/>
        <p:txBody>
          <a:bodyPr/>
          <a:lstStyle/>
          <a:p>
            <a:r>
              <a:rPr lang="en-US"/>
              <a:t>University of Eastern Finland, Niko Loikkanen, HEART-project/e-learning project</a:t>
            </a:r>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91875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831850" y="1709738"/>
            <a:ext cx="10515600" cy="2852737"/>
          </a:xfrm>
        </p:spPr>
        <p:txBody>
          <a:bodyPr anchor="b"/>
          <a:lstStyle>
            <a:lvl1pPr>
              <a:defRPr sz="6000"/>
            </a:lvl1pPr>
          </a:lstStyle>
          <a:p>
            <a:r>
              <a:rPr lang="fi-FI"/>
              <a:t>Muokkaa perustyyl. napsautt.</a:t>
            </a:r>
          </a:p>
        </p:txBody>
      </p:sp>
      <p:sp>
        <p:nvSpPr>
          <p:cNvPr id="3" name="Tekstin paikkamerkki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p:cNvSpPr>
            <a:spLocks noGrp="1"/>
          </p:cNvSpPr>
          <p:nvPr>
            <p:ph type="dt" sz="half" idx="10"/>
          </p:nvPr>
        </p:nvSpPr>
        <p:spPr/>
        <p:txBody>
          <a:bodyPr/>
          <a:lstStyle/>
          <a:p>
            <a:fld id="{0488B7C4-32EF-403D-89F1-B7D762A969BA}" type="datetime1">
              <a:rPr lang="fi-FI" smtClean="0"/>
              <a:t>12.6.2024</a:t>
            </a:fld>
            <a:endParaRPr lang="fi-FI"/>
          </a:p>
        </p:txBody>
      </p:sp>
      <p:sp>
        <p:nvSpPr>
          <p:cNvPr id="5" name="Alatunnisteen paikkamerkki 4"/>
          <p:cNvSpPr>
            <a:spLocks noGrp="1"/>
          </p:cNvSpPr>
          <p:nvPr>
            <p:ph type="ftr" sz="quarter" idx="11"/>
          </p:nvPr>
        </p:nvSpPr>
        <p:spPr/>
        <p:txBody>
          <a:bodyPr/>
          <a:lstStyle/>
          <a:p>
            <a:r>
              <a:rPr lang="en-US"/>
              <a:t>University of Eastern Finland, Niko Loikkanen, HEART-project/e-learning project</a:t>
            </a:r>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62577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0D67EAE1-02F0-4677-8E24-D8D4034DF7D9}" type="datetime1">
              <a:rPr lang="fi-FI" smtClean="0"/>
              <a:t>12.6.2024</a:t>
            </a:fld>
            <a:endParaRPr lang="fi-FI"/>
          </a:p>
        </p:txBody>
      </p:sp>
      <p:sp>
        <p:nvSpPr>
          <p:cNvPr id="6" name="Alatunnisteen paikkamerkki 5"/>
          <p:cNvSpPr>
            <a:spLocks noGrp="1"/>
          </p:cNvSpPr>
          <p:nvPr>
            <p:ph type="ftr" sz="quarter" idx="11"/>
          </p:nvPr>
        </p:nvSpPr>
        <p:spPr/>
        <p:txBody>
          <a:bodyPr/>
          <a:lstStyle/>
          <a:p>
            <a:r>
              <a:rPr lang="en-US"/>
              <a:t>University of Eastern Finland, Niko Loikkanen, HEART-project/e-learning project</a:t>
            </a:r>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368371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839788" y="365125"/>
            <a:ext cx="10515600" cy="1325563"/>
          </a:xfrm>
        </p:spPr>
        <p:txBody>
          <a:bodyPr/>
          <a:lstStyle/>
          <a:p>
            <a:r>
              <a:rPr lang="fi-FI"/>
              <a:t>Muokkaa perustyyl. napsautt.</a:t>
            </a:r>
          </a:p>
        </p:txBody>
      </p:sp>
      <p:sp>
        <p:nvSpPr>
          <p:cNvPr id="3" name="Tekstin paikkamerkki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fld id="{004302DE-2A2E-4A88-9B27-6AB0F81420DB}" type="datetime1">
              <a:rPr lang="fi-FI" smtClean="0"/>
              <a:t>12.6.2024</a:t>
            </a:fld>
            <a:endParaRPr lang="fi-FI"/>
          </a:p>
        </p:txBody>
      </p:sp>
      <p:sp>
        <p:nvSpPr>
          <p:cNvPr id="8" name="Alatunnisteen paikkamerkki 7"/>
          <p:cNvSpPr>
            <a:spLocks noGrp="1"/>
          </p:cNvSpPr>
          <p:nvPr>
            <p:ph type="ftr" sz="quarter" idx="11"/>
          </p:nvPr>
        </p:nvSpPr>
        <p:spPr/>
        <p:txBody>
          <a:bodyPr/>
          <a:lstStyle/>
          <a:p>
            <a:r>
              <a:rPr lang="en-US"/>
              <a:t>University of Eastern Finland, Niko Loikkanen, HEART-project/e-learning project</a:t>
            </a:r>
            <a:endParaRPr lang="fi-FI"/>
          </a:p>
        </p:txBody>
      </p:sp>
      <p:sp>
        <p:nvSpPr>
          <p:cNvPr id="9" name="Dian numeron paikkamerkki 8"/>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4234365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äivämäärän paikkamerkki 2"/>
          <p:cNvSpPr>
            <a:spLocks noGrp="1"/>
          </p:cNvSpPr>
          <p:nvPr>
            <p:ph type="dt" sz="half" idx="10"/>
          </p:nvPr>
        </p:nvSpPr>
        <p:spPr/>
        <p:txBody>
          <a:bodyPr/>
          <a:lstStyle/>
          <a:p>
            <a:fld id="{6F2CAEBD-558F-48A9-A931-29A8161D6AE4}" type="datetime1">
              <a:rPr lang="fi-FI" smtClean="0"/>
              <a:t>12.6.2024</a:t>
            </a:fld>
            <a:endParaRPr lang="fi-FI"/>
          </a:p>
        </p:txBody>
      </p:sp>
      <p:sp>
        <p:nvSpPr>
          <p:cNvPr id="4" name="Alatunnisteen paikkamerkki 3"/>
          <p:cNvSpPr>
            <a:spLocks noGrp="1"/>
          </p:cNvSpPr>
          <p:nvPr>
            <p:ph type="ftr" sz="quarter" idx="11"/>
          </p:nvPr>
        </p:nvSpPr>
        <p:spPr/>
        <p:txBody>
          <a:bodyPr/>
          <a:lstStyle/>
          <a:p>
            <a:r>
              <a:rPr lang="en-US"/>
              <a:t>University of Eastern Finland, Niko Loikkanen, HEART-project/e-learning project</a:t>
            </a:r>
            <a:endParaRPr lang="fi-FI"/>
          </a:p>
        </p:txBody>
      </p:sp>
      <p:sp>
        <p:nvSpPr>
          <p:cNvPr id="5" name="Dian numeron paikkamerkki 4"/>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23876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1D545866-4C12-4BFE-A564-F4BED70FCAC6}" type="datetime1">
              <a:rPr lang="fi-FI" smtClean="0"/>
              <a:t>12.6.2024</a:t>
            </a:fld>
            <a:endParaRPr lang="fi-FI"/>
          </a:p>
        </p:txBody>
      </p:sp>
      <p:sp>
        <p:nvSpPr>
          <p:cNvPr id="3" name="Alatunnisteen paikkamerkki 2"/>
          <p:cNvSpPr>
            <a:spLocks noGrp="1"/>
          </p:cNvSpPr>
          <p:nvPr>
            <p:ph type="ftr" sz="quarter" idx="11"/>
          </p:nvPr>
        </p:nvSpPr>
        <p:spPr/>
        <p:txBody>
          <a:bodyPr/>
          <a:lstStyle/>
          <a:p>
            <a:r>
              <a:rPr lang="en-US"/>
              <a:t>University of Eastern Finland, Niko Loikkanen, HEART-project/e-learning project</a:t>
            </a:r>
            <a:endParaRPr lang="fi-FI"/>
          </a:p>
        </p:txBody>
      </p:sp>
      <p:sp>
        <p:nvSpPr>
          <p:cNvPr id="4" name="Dian numeron paikkamerkki 3"/>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583615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Sisällön paikkamerkk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594F33BF-F7B5-4128-80AB-1FB1C3DF3044}" type="datetime1">
              <a:rPr lang="fi-FI" smtClean="0"/>
              <a:t>12.6.2024</a:t>
            </a:fld>
            <a:endParaRPr lang="fi-FI"/>
          </a:p>
        </p:txBody>
      </p:sp>
      <p:sp>
        <p:nvSpPr>
          <p:cNvPr id="6" name="Alatunnisteen paikkamerkki 5"/>
          <p:cNvSpPr>
            <a:spLocks noGrp="1"/>
          </p:cNvSpPr>
          <p:nvPr>
            <p:ph type="ftr" sz="quarter" idx="11"/>
          </p:nvPr>
        </p:nvSpPr>
        <p:spPr/>
        <p:txBody>
          <a:bodyPr/>
          <a:lstStyle/>
          <a:p>
            <a:r>
              <a:rPr lang="en-US"/>
              <a:t>University of Eastern Finland, Niko Loikkanen, HEART-project/e-learning project</a:t>
            </a:r>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827074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Kuvan paikkamerkki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8091CECB-9877-4E5F-A034-51981F987A1A}" type="datetime1">
              <a:rPr lang="fi-FI" smtClean="0"/>
              <a:t>12.6.2024</a:t>
            </a:fld>
            <a:endParaRPr lang="fi-FI"/>
          </a:p>
        </p:txBody>
      </p:sp>
      <p:sp>
        <p:nvSpPr>
          <p:cNvPr id="6" name="Alatunnisteen paikkamerkki 5"/>
          <p:cNvSpPr>
            <a:spLocks noGrp="1"/>
          </p:cNvSpPr>
          <p:nvPr>
            <p:ph type="ftr" sz="quarter" idx="11"/>
          </p:nvPr>
        </p:nvSpPr>
        <p:spPr/>
        <p:txBody>
          <a:bodyPr/>
          <a:lstStyle/>
          <a:p>
            <a:r>
              <a:rPr lang="en-US"/>
              <a:t>University of Eastern Finland, Niko Loikkanen, HEART-project/e-learning project</a:t>
            </a:r>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139981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5298D886-9DD3-48AB-93A2-64B8678EC190}" type="datetime1">
              <a:rPr lang="fi-FI" smtClean="0"/>
              <a:t>12.6.2024</a:t>
            </a:fld>
            <a:endParaRPr lang="fi-FI"/>
          </a:p>
        </p:txBody>
      </p:sp>
      <p:sp>
        <p:nvSpPr>
          <p:cNvPr id="5" name="Alatunnisteen paikkamerkki 4"/>
          <p:cNvSpPr>
            <a:spLocks noGrp="1"/>
          </p:cNvSpPr>
          <p:nvPr>
            <p:ph type="ftr" sz="quarter" idx="11"/>
          </p:nvPr>
        </p:nvSpPr>
        <p:spPr/>
        <p:txBody>
          <a:bodyPr/>
          <a:lstStyle/>
          <a:p>
            <a:r>
              <a:rPr lang="en-US"/>
              <a:t>University of Eastern Finland, Niko Loikkanen, HEART-project/e-learning project</a:t>
            </a:r>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012034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8724900" y="365125"/>
            <a:ext cx="2628900" cy="5811838"/>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76264AAE-3561-485A-852A-C17DE68C20DA}" type="datetime1">
              <a:rPr lang="fi-FI" smtClean="0"/>
              <a:t>12.6.2024</a:t>
            </a:fld>
            <a:endParaRPr lang="fi-FI"/>
          </a:p>
        </p:txBody>
      </p:sp>
      <p:sp>
        <p:nvSpPr>
          <p:cNvPr id="5" name="Alatunnisteen paikkamerkki 4"/>
          <p:cNvSpPr>
            <a:spLocks noGrp="1"/>
          </p:cNvSpPr>
          <p:nvPr>
            <p:ph type="ftr" sz="quarter" idx="11"/>
          </p:nvPr>
        </p:nvSpPr>
        <p:spPr/>
        <p:txBody>
          <a:bodyPr/>
          <a:lstStyle/>
          <a:p>
            <a:r>
              <a:rPr lang="en-US"/>
              <a:t>University of Eastern Finland, Niko Loikkanen, HEART-project/e-learning project</a:t>
            </a:r>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406455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perustyyl. napsautt.</a:t>
            </a:r>
          </a:p>
        </p:txBody>
      </p:sp>
      <p:sp>
        <p:nvSpPr>
          <p:cNvPr id="3" name="Tekstin paikkamerkki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1B87971-0597-48DB-A6ED-97C1836CE925}" type="datetime1">
              <a:rPr lang="fi-FI" smtClean="0"/>
              <a:t>12.6.2024</a:t>
            </a:fld>
            <a:endParaRPr lang="fi-FI"/>
          </a:p>
        </p:txBody>
      </p:sp>
      <p:sp>
        <p:nvSpPr>
          <p:cNvPr id="5" name="Alatunnisteen paikkamerk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University of Eastern Finland, Niko Loikkanen, HEART-project/e-learning project</a:t>
            </a:r>
            <a:endParaRPr lang="fi-FI"/>
          </a:p>
        </p:txBody>
      </p:sp>
      <p:sp>
        <p:nvSpPr>
          <p:cNvPr id="6" name="Dian numeron paikkamerkki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4AEF5D-7FAC-4949-84D2-DA5A9BB3D225}" type="slidenum">
              <a:rPr lang="fi-FI" smtClean="0"/>
              <a:t>‹#›</a:t>
            </a:fld>
            <a:endParaRPr lang="fi-FI"/>
          </a:p>
        </p:txBody>
      </p:sp>
    </p:spTree>
    <p:extLst>
      <p:ext uri="{BB962C8B-B14F-4D97-AF65-F5344CB8AC3E}">
        <p14:creationId xmlns:p14="http://schemas.microsoft.com/office/powerpoint/2010/main" val="1034520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support.thinglink.com/hc/fi" TargetMode="External"/><Relationship Id="rId2" Type="http://schemas.openxmlformats.org/officeDocument/2006/relationships/hyperlink" Target="https://www.thinglink.com/blog/how-to-make-interactive-videos-a-beginners-guide/"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CoSpacesEdu" TargetMode="External"/><Relationship Id="rId2" Type="http://schemas.openxmlformats.org/officeDocument/2006/relationships/hyperlink" Target="https://www.cospaces.io/getting-started"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artsteps.com/categories/help"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prezi.com/learn/"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adobe.com/express/learn/tutorial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help.genial.ly/lang/en_us/?from=profile_menu" TargetMode="External"/><Relationship Id="rId2" Type="http://schemas.openxmlformats.org/officeDocument/2006/relationships/hyperlink" Target="https://academy.genial.ly/en/" TargetMode="Externa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help.pitch.com/en/"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canva.com/learn/how-to-canva-beginners-guide/"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support.kahoot.com/hc/en-us"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help.quizlet.com/hc/en-us/"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answergarden.ch/Quickstart-Guide/"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www.mentimeter.com/how-to"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www.youtube.com/c/padlet/videos"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miro.com/app/dashboard/#/lc/getting-started/"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ordpress.com/support/"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support.wix.com/en"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emaze.zendesk.com/hc/en-us"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freeed.helpscoutdocs.com/"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help.ted.com/hc/en-us"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youtube.com/watch?v=spPIqK3NVwc"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support.fab.com/s/?ProductOrigin=Sketchfab&amp;token=ULAN7rVwa4tOKQBTrGw4HuDe5dKmyII1dapC"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www.blender.org/support/"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p:txBody>
          <a:bodyPr>
            <a:normAutofit fontScale="90000"/>
          </a:bodyPr>
          <a:lstStyle/>
          <a:p>
            <a:r>
              <a:rPr lang="en-US" dirty="0"/>
              <a:t>Virtual spaces and digital tools for promoting intangible cultural heritage</a:t>
            </a:r>
          </a:p>
        </p:txBody>
      </p:sp>
      <p:sp>
        <p:nvSpPr>
          <p:cNvPr id="3" name="Alaotsikko 2"/>
          <p:cNvSpPr>
            <a:spLocks noGrp="1"/>
          </p:cNvSpPr>
          <p:nvPr>
            <p:ph type="subTitle" idx="1"/>
          </p:nvPr>
        </p:nvSpPr>
        <p:spPr/>
        <p:txBody>
          <a:bodyPr/>
          <a:lstStyle/>
          <a:p>
            <a:endParaRPr lang="fi-FI" dirty="0"/>
          </a:p>
        </p:txBody>
      </p:sp>
      <p:sp>
        <p:nvSpPr>
          <p:cNvPr id="4" name="Päivämäärän paikkamerkki 3">
            <a:extLst>
              <a:ext uri="{FF2B5EF4-FFF2-40B4-BE49-F238E27FC236}">
                <a16:creationId xmlns:a16="http://schemas.microsoft.com/office/drawing/2014/main" id="{5A5AC74B-67F1-A496-1A02-FE31DA524CEE}"/>
              </a:ext>
            </a:extLst>
          </p:cNvPr>
          <p:cNvSpPr>
            <a:spLocks noGrp="1"/>
          </p:cNvSpPr>
          <p:nvPr>
            <p:ph type="dt" sz="half" idx="10"/>
          </p:nvPr>
        </p:nvSpPr>
        <p:spPr/>
        <p:txBody>
          <a:bodyPr/>
          <a:lstStyle/>
          <a:p>
            <a:fld id="{14D319A7-460C-42CF-ACB4-A394B019C7D0}" type="datetime1">
              <a:rPr lang="fi-FI" smtClean="0"/>
              <a:t>12.6.2024</a:t>
            </a:fld>
            <a:endParaRPr lang="fi-FI"/>
          </a:p>
        </p:txBody>
      </p:sp>
      <p:sp>
        <p:nvSpPr>
          <p:cNvPr id="5" name="Alatunnisteen paikkamerkki 4">
            <a:extLst>
              <a:ext uri="{FF2B5EF4-FFF2-40B4-BE49-F238E27FC236}">
                <a16:creationId xmlns:a16="http://schemas.microsoft.com/office/drawing/2014/main" id="{6B67B158-F6A5-5120-4867-4700558771CD}"/>
              </a:ext>
            </a:extLst>
          </p:cNvPr>
          <p:cNvSpPr>
            <a:spLocks noGrp="1"/>
          </p:cNvSpPr>
          <p:nvPr>
            <p:ph type="ftr" sz="quarter" idx="11"/>
          </p:nvPr>
        </p:nvSpPr>
        <p:spPr/>
        <p:txBody>
          <a:bodyPr/>
          <a:lstStyle/>
          <a:p>
            <a:r>
              <a:rPr lang="en-US" dirty="0"/>
              <a:t>University of Eastern Finland, Niko Loikkanen, HEART-project/e-learning project</a:t>
            </a:r>
            <a:endParaRPr lang="fi-FI" dirty="0"/>
          </a:p>
        </p:txBody>
      </p:sp>
    </p:spTree>
    <p:extLst>
      <p:ext uri="{BB962C8B-B14F-4D97-AF65-F5344CB8AC3E}">
        <p14:creationId xmlns:p14="http://schemas.microsoft.com/office/powerpoint/2010/main" val="782385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596B4DD-1B1F-7DAF-8CB4-2801B484A5E9}"/>
              </a:ext>
            </a:extLst>
          </p:cNvPr>
          <p:cNvSpPr>
            <a:spLocks noGrp="1"/>
          </p:cNvSpPr>
          <p:nvPr>
            <p:ph type="title"/>
          </p:nvPr>
        </p:nvSpPr>
        <p:spPr/>
        <p:txBody>
          <a:bodyPr/>
          <a:lstStyle/>
          <a:p>
            <a:r>
              <a:rPr lang="en-US" dirty="0"/>
              <a:t>General information</a:t>
            </a:r>
          </a:p>
        </p:txBody>
      </p:sp>
      <p:sp>
        <p:nvSpPr>
          <p:cNvPr id="3" name="Sisällön paikkamerkki 2">
            <a:extLst>
              <a:ext uri="{FF2B5EF4-FFF2-40B4-BE49-F238E27FC236}">
                <a16:creationId xmlns:a16="http://schemas.microsoft.com/office/drawing/2014/main" id="{98A8D86A-D45B-991E-06D0-F6561A19690E}"/>
              </a:ext>
            </a:extLst>
          </p:cNvPr>
          <p:cNvSpPr>
            <a:spLocks noGrp="1"/>
          </p:cNvSpPr>
          <p:nvPr>
            <p:ph idx="1"/>
          </p:nvPr>
        </p:nvSpPr>
        <p:spPr/>
        <p:txBody>
          <a:bodyPr vert="horz" lIns="91440" tIns="45720" rIns="91440" bIns="45720" rtlCol="0" anchor="t">
            <a:normAutofit/>
          </a:bodyPr>
          <a:lstStyle/>
          <a:p>
            <a:pPr marL="0" indent="0" algn="just">
              <a:buNone/>
            </a:pPr>
            <a:r>
              <a:rPr lang="en-US" dirty="0"/>
              <a:t>In this databank, I present many different virtual spaces and digital tools which can be used for safeguarding intangible cultural heritage and for other educational purposes. I have not included Microsoft tools such as Word, PowerPoint etc. because these are all commonly known. This databank is meant to include other useful tools to add to your repertoire in safeguarding intangible cultural heritage. This databank includes short information about the tool in question and examples on how to use it. It also includes the pros and cons of each tool as well as gives some ideas on how to use them while having intangible cultural heritage in mind.</a:t>
            </a:r>
            <a:endParaRPr lang="en-US" dirty="0">
              <a:highlight>
                <a:srgbClr val="FF0000"/>
              </a:highlight>
            </a:endParaRPr>
          </a:p>
        </p:txBody>
      </p:sp>
      <p:sp>
        <p:nvSpPr>
          <p:cNvPr id="4" name="Päivämäärän paikkamerkki 3">
            <a:extLst>
              <a:ext uri="{FF2B5EF4-FFF2-40B4-BE49-F238E27FC236}">
                <a16:creationId xmlns:a16="http://schemas.microsoft.com/office/drawing/2014/main" id="{2E0F6351-834D-8A01-DF84-439C3CBA6C9C}"/>
              </a:ext>
            </a:extLst>
          </p:cNvPr>
          <p:cNvSpPr>
            <a:spLocks noGrp="1"/>
          </p:cNvSpPr>
          <p:nvPr>
            <p:ph type="dt" sz="half" idx="10"/>
          </p:nvPr>
        </p:nvSpPr>
        <p:spPr/>
        <p:txBody>
          <a:bodyPr/>
          <a:lstStyle/>
          <a:p>
            <a:fld id="{0D5749FE-7967-414C-96F1-1D453A1E9279}" type="datetime1">
              <a:rPr lang="fi-FI" smtClean="0"/>
              <a:t>12.6.2024</a:t>
            </a:fld>
            <a:endParaRPr lang="fi-FI"/>
          </a:p>
        </p:txBody>
      </p:sp>
      <p:sp>
        <p:nvSpPr>
          <p:cNvPr id="5" name="Alatunnisteen paikkamerkki 4">
            <a:extLst>
              <a:ext uri="{FF2B5EF4-FFF2-40B4-BE49-F238E27FC236}">
                <a16:creationId xmlns:a16="http://schemas.microsoft.com/office/drawing/2014/main" id="{EE14B0C2-6E65-F720-85E6-08E9050DDB4B}"/>
              </a:ext>
            </a:extLst>
          </p:cNvPr>
          <p:cNvSpPr>
            <a:spLocks noGrp="1"/>
          </p:cNvSpPr>
          <p:nvPr>
            <p:ph type="ftr" sz="quarter" idx="11"/>
          </p:nvPr>
        </p:nvSpPr>
        <p:spPr/>
        <p:txBody>
          <a:bodyPr/>
          <a:lstStyle/>
          <a:p>
            <a:r>
              <a:rPr lang="en-US"/>
              <a:t>University of Eastern Finland, Niko Loikkanen, HEART-project/e-learning project</a:t>
            </a:r>
            <a:endParaRPr lang="fi-FI" dirty="0"/>
          </a:p>
        </p:txBody>
      </p:sp>
    </p:spTree>
    <p:extLst>
      <p:ext uri="{BB962C8B-B14F-4D97-AF65-F5344CB8AC3E}">
        <p14:creationId xmlns:p14="http://schemas.microsoft.com/office/powerpoint/2010/main" val="1032839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F05A672-163A-A036-B9D0-8701B7F8B15F}"/>
              </a:ext>
            </a:extLst>
          </p:cNvPr>
          <p:cNvSpPr>
            <a:spLocks noGrp="1"/>
          </p:cNvSpPr>
          <p:nvPr>
            <p:ph type="title"/>
          </p:nvPr>
        </p:nvSpPr>
        <p:spPr/>
        <p:style>
          <a:lnRef idx="2">
            <a:schemeClr val="dk1"/>
          </a:lnRef>
          <a:fillRef idx="1">
            <a:schemeClr val="lt1"/>
          </a:fillRef>
          <a:effectRef idx="0">
            <a:schemeClr val="dk1"/>
          </a:effectRef>
          <a:fontRef idx="minor">
            <a:schemeClr val="dk1"/>
          </a:fontRef>
        </p:style>
        <p:txBody>
          <a:bodyPr/>
          <a:lstStyle/>
          <a:p>
            <a:r>
              <a:rPr lang="en-US" b="1" dirty="0"/>
              <a:t>Virtual spaces</a:t>
            </a:r>
          </a:p>
        </p:txBody>
      </p:sp>
      <p:sp>
        <p:nvSpPr>
          <p:cNvPr id="3" name="Sisällön paikkamerkki 2">
            <a:extLst>
              <a:ext uri="{FF2B5EF4-FFF2-40B4-BE49-F238E27FC236}">
                <a16:creationId xmlns:a16="http://schemas.microsoft.com/office/drawing/2014/main" id="{F1B7CF58-273F-011C-7A7C-500E5C695855}"/>
              </a:ext>
            </a:extLst>
          </p:cNvPr>
          <p:cNvSpPr>
            <a:spLocks noGrp="1"/>
          </p:cNvSpPr>
          <p:nvPr>
            <p:ph idx="1"/>
          </p:nvPr>
        </p:nvSpPr>
        <p:spPr/>
        <p:txBody>
          <a:bodyPr vert="horz" lIns="91440" tIns="45720" rIns="91440" bIns="45720" rtlCol="0" anchor="t">
            <a:normAutofit/>
          </a:bodyPr>
          <a:lstStyle/>
          <a:p>
            <a:pPr marL="0" indent="0" algn="just">
              <a:buNone/>
            </a:pPr>
            <a:r>
              <a:rPr lang="en-US" dirty="0"/>
              <a:t>These tools are great for creating virtual environments for showcasing intangible cultural heritage. With these tools you can create different learning environments, exhibitions and presentations for online viewing. These virtual spaces are key tools for safeguarding intangible cultural heritage and can be used to store some of the elements of it online. These tools are also good way to add accessibility for people who cannot participate in person.</a:t>
            </a:r>
            <a:endParaRPr lang="en-US"/>
          </a:p>
        </p:txBody>
      </p:sp>
      <p:sp>
        <p:nvSpPr>
          <p:cNvPr id="4" name="Päivämäärän paikkamerkki 3">
            <a:extLst>
              <a:ext uri="{FF2B5EF4-FFF2-40B4-BE49-F238E27FC236}">
                <a16:creationId xmlns:a16="http://schemas.microsoft.com/office/drawing/2014/main" id="{6140BF96-B858-E6C3-BE03-AB084DCD1A80}"/>
              </a:ext>
            </a:extLst>
          </p:cNvPr>
          <p:cNvSpPr>
            <a:spLocks noGrp="1"/>
          </p:cNvSpPr>
          <p:nvPr>
            <p:ph type="dt" sz="half" idx="10"/>
          </p:nvPr>
        </p:nvSpPr>
        <p:spPr/>
        <p:txBody>
          <a:bodyPr/>
          <a:lstStyle/>
          <a:p>
            <a:fld id="{53A0BCB3-2E1E-49A0-AC89-AC7772C5828B}" type="datetime1">
              <a:rPr lang="fi-FI" smtClean="0"/>
              <a:t>12.6.2024</a:t>
            </a:fld>
            <a:endParaRPr lang="fi-FI"/>
          </a:p>
        </p:txBody>
      </p:sp>
      <p:sp>
        <p:nvSpPr>
          <p:cNvPr id="5" name="Alatunnisteen paikkamerkki 4">
            <a:extLst>
              <a:ext uri="{FF2B5EF4-FFF2-40B4-BE49-F238E27FC236}">
                <a16:creationId xmlns:a16="http://schemas.microsoft.com/office/drawing/2014/main" id="{544EEFF4-3F47-3BEB-6974-52695F624C32}"/>
              </a:ext>
            </a:extLst>
          </p:cNvPr>
          <p:cNvSpPr>
            <a:spLocks noGrp="1"/>
          </p:cNvSpPr>
          <p:nvPr>
            <p:ph type="ftr" sz="quarter" idx="11"/>
          </p:nvPr>
        </p:nvSpPr>
        <p:spPr/>
        <p:txBody>
          <a:bodyPr/>
          <a:lstStyle/>
          <a:p>
            <a:r>
              <a:rPr lang="en-US"/>
              <a:t>University of Eastern Finland, Niko Loikkanen, HEART-project/e-learning project</a:t>
            </a:r>
            <a:endParaRPr lang="fi-FI"/>
          </a:p>
        </p:txBody>
      </p:sp>
    </p:spTree>
    <p:extLst>
      <p:ext uri="{BB962C8B-B14F-4D97-AF65-F5344CB8AC3E}">
        <p14:creationId xmlns:p14="http://schemas.microsoft.com/office/powerpoint/2010/main" val="3705767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7BAD7CC-3F1A-CE31-9EE0-2719FABEB277}"/>
              </a:ext>
            </a:extLst>
          </p:cNvPr>
          <p:cNvSpPr>
            <a:spLocks noGrp="1"/>
          </p:cNvSpPr>
          <p:nvPr>
            <p:ph type="title"/>
          </p:nvPr>
        </p:nvSpPr>
        <p:spPr/>
        <p:txBody>
          <a:bodyPr/>
          <a:lstStyle/>
          <a:p>
            <a:r>
              <a:rPr lang="en-US" dirty="0" err="1"/>
              <a:t>ThingLink</a:t>
            </a:r>
            <a:endParaRPr lang="en-US" dirty="0"/>
          </a:p>
        </p:txBody>
      </p:sp>
      <p:sp>
        <p:nvSpPr>
          <p:cNvPr id="3" name="Sisällön paikkamerkki 2">
            <a:extLst>
              <a:ext uri="{FF2B5EF4-FFF2-40B4-BE49-F238E27FC236}">
                <a16:creationId xmlns:a16="http://schemas.microsoft.com/office/drawing/2014/main" id="{C9E6C08B-19A0-6135-0B5D-566A500595BC}"/>
              </a:ext>
            </a:extLst>
          </p:cNvPr>
          <p:cNvSpPr>
            <a:spLocks noGrp="1"/>
          </p:cNvSpPr>
          <p:nvPr>
            <p:ph idx="1"/>
          </p:nvPr>
        </p:nvSpPr>
        <p:spPr>
          <a:xfrm>
            <a:off x="838200" y="1825625"/>
            <a:ext cx="5257800" cy="4351338"/>
          </a:xfrm>
        </p:spPr>
        <p:txBody>
          <a:bodyPr vert="horz" lIns="91440" tIns="45720" rIns="91440" bIns="45720" rtlCol="0" anchor="t">
            <a:normAutofit fontScale="55000" lnSpcReduction="20000"/>
          </a:bodyPr>
          <a:lstStyle/>
          <a:p>
            <a:pPr marL="0" indent="0">
              <a:buNone/>
            </a:pPr>
            <a:r>
              <a:rPr lang="en-US" b="1" dirty="0"/>
              <a:t>INFORMATION:</a:t>
            </a:r>
          </a:p>
          <a:p>
            <a:r>
              <a:rPr lang="en-US" dirty="0" err="1"/>
              <a:t>ThingLink</a:t>
            </a:r>
            <a:r>
              <a:rPr lang="en-US" dirty="0"/>
              <a:t> is a platform that allows users to create interactive images and videos. </a:t>
            </a:r>
          </a:p>
          <a:p>
            <a:r>
              <a:rPr lang="en-US" dirty="0"/>
              <a:t>It enables you to enhance your visuals by adding clickable hotspots that can contain text, images, videos, links, and more.</a:t>
            </a:r>
          </a:p>
          <a:p>
            <a:r>
              <a:rPr lang="en-US" dirty="0"/>
              <a:t>These hotspots provide additional information or context to the viewer when they interact with the image or video.</a:t>
            </a:r>
          </a:p>
          <a:p>
            <a:pPr marL="0" indent="0">
              <a:buNone/>
            </a:pPr>
            <a:br>
              <a:rPr lang="en-US" dirty="0"/>
            </a:br>
            <a:r>
              <a:rPr lang="en-US" b="1" dirty="0"/>
              <a:t>PROS:</a:t>
            </a:r>
            <a:endParaRPr lang="en-US" dirty="0"/>
          </a:p>
          <a:p>
            <a:r>
              <a:rPr lang="en-US" dirty="0"/>
              <a:t>Easy to use </a:t>
            </a:r>
          </a:p>
          <a:p>
            <a:r>
              <a:rPr lang="en-US" dirty="0"/>
              <a:t>Using </a:t>
            </a:r>
            <a:r>
              <a:rPr lang="en-US" dirty="0" err="1"/>
              <a:t>ThingLink</a:t>
            </a:r>
            <a:r>
              <a:rPr lang="en-US" dirty="0"/>
              <a:t> is free, however creating materials requires a license</a:t>
            </a:r>
          </a:p>
          <a:p>
            <a:pPr marL="0" indent="0">
              <a:buNone/>
            </a:pPr>
            <a:br>
              <a:rPr lang="en-US" dirty="0"/>
            </a:br>
            <a:br>
              <a:rPr lang="en-US" dirty="0"/>
            </a:br>
            <a:r>
              <a:rPr lang="en-US" b="1" dirty="0"/>
              <a:t>CONS:</a:t>
            </a:r>
          </a:p>
          <a:p>
            <a:r>
              <a:rPr lang="en-US" dirty="0"/>
              <a:t>Requires a license to use (check if your organization has a license)</a:t>
            </a:r>
          </a:p>
          <a:p>
            <a:pPr marL="0" indent="0" algn="just">
              <a:buNone/>
            </a:pPr>
            <a:endParaRPr lang="en-US" dirty="0"/>
          </a:p>
        </p:txBody>
      </p:sp>
      <p:sp>
        <p:nvSpPr>
          <p:cNvPr id="4" name="Sisällön paikkamerkki 2">
            <a:extLst>
              <a:ext uri="{FF2B5EF4-FFF2-40B4-BE49-F238E27FC236}">
                <a16:creationId xmlns:a16="http://schemas.microsoft.com/office/drawing/2014/main" id="{935BEAE7-3EB4-1314-1AF5-F715F34C1733}"/>
              </a:ext>
            </a:extLst>
          </p:cNvPr>
          <p:cNvSpPr txBox="1">
            <a:spLocks/>
          </p:cNvSpPr>
          <p:nvPr/>
        </p:nvSpPr>
        <p:spPr>
          <a:xfrm>
            <a:off x="6096000" y="1825625"/>
            <a:ext cx="5257800"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500" b="1" dirty="0"/>
              <a:t>EXAMPLES FOR WHERE TO USE IT:</a:t>
            </a:r>
          </a:p>
          <a:p>
            <a:r>
              <a:rPr lang="en-US" sz="1500" dirty="0"/>
              <a:t>Virtual exhibitions, virtual galleries</a:t>
            </a:r>
          </a:p>
          <a:p>
            <a:r>
              <a:rPr lang="en-US" sz="1500" dirty="0"/>
              <a:t>Virtual learning environments</a:t>
            </a:r>
          </a:p>
          <a:p>
            <a:r>
              <a:rPr lang="en-US" sz="1500" dirty="0"/>
              <a:t>360 –videos, presentations</a:t>
            </a:r>
          </a:p>
          <a:p>
            <a:endParaRPr lang="en-US" sz="1500" dirty="0"/>
          </a:p>
          <a:p>
            <a:endParaRPr lang="en-US" sz="1500" dirty="0"/>
          </a:p>
          <a:p>
            <a:pPr marL="0" indent="0">
              <a:buNone/>
            </a:pPr>
            <a:r>
              <a:rPr lang="en-US" sz="1500" b="1" dirty="0"/>
              <a:t>HOW TO USE IT?</a:t>
            </a:r>
          </a:p>
          <a:p>
            <a:pPr marL="0" indent="0">
              <a:buNone/>
            </a:pPr>
            <a:r>
              <a:rPr lang="en-US" sz="1500" dirty="0" err="1"/>
              <a:t>ThingLink</a:t>
            </a:r>
            <a:r>
              <a:rPr lang="en-US" sz="1500" dirty="0"/>
              <a:t> offers good beginner guides on how to get started:</a:t>
            </a:r>
          </a:p>
          <a:p>
            <a:r>
              <a:rPr lang="en-US" sz="1500" dirty="0">
                <a:hlinkClick r:id="rId2"/>
              </a:rPr>
              <a:t>https://www.thinglink.com/blog/how-to-make-interactive-videos-a-beginners-guide/</a:t>
            </a:r>
            <a:endParaRPr lang="en-US" sz="1500" dirty="0"/>
          </a:p>
          <a:p>
            <a:r>
              <a:rPr lang="en-US" sz="1500" dirty="0">
                <a:hlinkClick r:id="rId3"/>
              </a:rPr>
              <a:t>https://support.thinglink.com/hc/fi</a:t>
            </a:r>
            <a:r>
              <a:rPr lang="en-US" sz="1500" dirty="0"/>
              <a:t> </a:t>
            </a:r>
          </a:p>
        </p:txBody>
      </p:sp>
      <p:pic>
        <p:nvPicPr>
          <p:cNvPr id="1026" name="Picture 2" descr="Thinglink – Osaava Tredu">
            <a:extLst>
              <a:ext uri="{FF2B5EF4-FFF2-40B4-BE49-F238E27FC236}">
                <a16:creationId xmlns:a16="http://schemas.microsoft.com/office/drawing/2014/main" id="{7867B61B-E82F-B34D-33CD-CDF5C6BEAAE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28237" y="365124"/>
            <a:ext cx="1325563" cy="1325563"/>
          </a:xfrm>
          <a:prstGeom prst="rect">
            <a:avLst/>
          </a:prstGeom>
          <a:noFill/>
          <a:extLst>
            <a:ext uri="{909E8E84-426E-40DD-AFC4-6F175D3DCCD1}">
              <a14:hiddenFill xmlns:a14="http://schemas.microsoft.com/office/drawing/2010/main">
                <a:solidFill>
                  <a:srgbClr val="FFFFFF"/>
                </a:solidFill>
              </a14:hiddenFill>
            </a:ext>
          </a:extLst>
        </p:spPr>
      </p:pic>
      <p:sp>
        <p:nvSpPr>
          <p:cNvPr id="5" name="Päivämäärän paikkamerkki 4">
            <a:extLst>
              <a:ext uri="{FF2B5EF4-FFF2-40B4-BE49-F238E27FC236}">
                <a16:creationId xmlns:a16="http://schemas.microsoft.com/office/drawing/2014/main" id="{E6493958-5608-4EC8-C668-9FDFD8489853}"/>
              </a:ext>
            </a:extLst>
          </p:cNvPr>
          <p:cNvSpPr>
            <a:spLocks noGrp="1"/>
          </p:cNvSpPr>
          <p:nvPr>
            <p:ph type="dt" sz="half" idx="10"/>
          </p:nvPr>
        </p:nvSpPr>
        <p:spPr/>
        <p:txBody>
          <a:bodyPr/>
          <a:lstStyle/>
          <a:p>
            <a:fld id="{EC132EF2-CC8E-4339-A4CC-FADD523E3B9E}" type="datetime1">
              <a:rPr lang="fi-FI" smtClean="0"/>
              <a:t>12.6.2024</a:t>
            </a:fld>
            <a:endParaRPr lang="fi-FI"/>
          </a:p>
        </p:txBody>
      </p:sp>
      <p:sp>
        <p:nvSpPr>
          <p:cNvPr id="6" name="Alatunnisteen paikkamerkki 5">
            <a:extLst>
              <a:ext uri="{FF2B5EF4-FFF2-40B4-BE49-F238E27FC236}">
                <a16:creationId xmlns:a16="http://schemas.microsoft.com/office/drawing/2014/main" id="{78BFEB47-D39C-5EF7-3AF0-8F3FBBFC08A5}"/>
              </a:ext>
            </a:extLst>
          </p:cNvPr>
          <p:cNvSpPr>
            <a:spLocks noGrp="1"/>
          </p:cNvSpPr>
          <p:nvPr>
            <p:ph type="ftr" sz="quarter" idx="11"/>
          </p:nvPr>
        </p:nvSpPr>
        <p:spPr/>
        <p:txBody>
          <a:bodyPr/>
          <a:lstStyle/>
          <a:p>
            <a:r>
              <a:rPr lang="en-US"/>
              <a:t>University of Eastern Finland, Niko Loikkanen, HEART-project/e-learning project</a:t>
            </a:r>
            <a:endParaRPr lang="fi-FI"/>
          </a:p>
        </p:txBody>
      </p:sp>
    </p:spTree>
    <p:extLst>
      <p:ext uri="{BB962C8B-B14F-4D97-AF65-F5344CB8AC3E}">
        <p14:creationId xmlns:p14="http://schemas.microsoft.com/office/powerpoint/2010/main" val="2799871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18367FB-BE40-2908-2114-A08E8E998524}"/>
              </a:ext>
            </a:extLst>
          </p:cNvPr>
          <p:cNvSpPr>
            <a:spLocks noGrp="1"/>
          </p:cNvSpPr>
          <p:nvPr>
            <p:ph type="title"/>
          </p:nvPr>
        </p:nvSpPr>
        <p:spPr/>
        <p:txBody>
          <a:bodyPr/>
          <a:lstStyle/>
          <a:p>
            <a:r>
              <a:rPr lang="fi-FI" dirty="0" err="1"/>
              <a:t>CoSpaces</a:t>
            </a:r>
            <a:endParaRPr lang="fi-FI" dirty="0"/>
          </a:p>
        </p:txBody>
      </p:sp>
      <p:sp>
        <p:nvSpPr>
          <p:cNvPr id="4" name="Sisällön paikkamerkki 2">
            <a:extLst>
              <a:ext uri="{FF2B5EF4-FFF2-40B4-BE49-F238E27FC236}">
                <a16:creationId xmlns:a16="http://schemas.microsoft.com/office/drawing/2014/main" id="{AAE5C9DD-EBE8-D25B-5A0B-AEF764D5DE64}"/>
              </a:ext>
            </a:extLst>
          </p:cNvPr>
          <p:cNvSpPr>
            <a:spLocks noGrp="1"/>
          </p:cNvSpPr>
          <p:nvPr>
            <p:ph idx="1"/>
          </p:nvPr>
        </p:nvSpPr>
        <p:spPr>
          <a:xfrm>
            <a:off x="838200" y="1442097"/>
            <a:ext cx="5186585" cy="4351338"/>
          </a:xfrm>
        </p:spPr>
        <p:txBody>
          <a:bodyPr>
            <a:noAutofit/>
          </a:bodyPr>
          <a:lstStyle/>
          <a:p>
            <a:pPr marL="0" indent="0">
              <a:buNone/>
            </a:pPr>
            <a:r>
              <a:rPr lang="en-US" sz="1500" b="1" dirty="0"/>
              <a:t>INFORMATION:</a:t>
            </a:r>
          </a:p>
          <a:p>
            <a:r>
              <a:rPr lang="en-US" sz="1500" dirty="0" err="1"/>
              <a:t>CoSpaces</a:t>
            </a:r>
            <a:r>
              <a:rPr lang="en-US" sz="1500" dirty="0"/>
              <a:t> is a platform that allows users to create, share, and explore interactive 3D worlds.</a:t>
            </a:r>
          </a:p>
          <a:p>
            <a:r>
              <a:rPr lang="en-US" sz="1500" dirty="0"/>
              <a:t>It's commonly used in education for creating virtual classrooms, interactive lessons, and collaborative projects.</a:t>
            </a:r>
          </a:p>
          <a:p>
            <a:r>
              <a:rPr lang="en-US" sz="1500" dirty="0"/>
              <a:t>Users can design their own virtual environments using a simple drag-and-drop interface</a:t>
            </a:r>
          </a:p>
          <a:p>
            <a:r>
              <a:rPr lang="en-US" sz="1500" dirty="0" err="1"/>
              <a:t>CoSpaces</a:t>
            </a:r>
            <a:r>
              <a:rPr lang="en-US" sz="1500" dirty="0"/>
              <a:t> supports virtual reality (VR) headsets, allowing users to immerse themselves fully in the 3D worlds they create.</a:t>
            </a:r>
          </a:p>
          <a:p>
            <a:pPr marL="0" indent="0">
              <a:buNone/>
            </a:pPr>
            <a:r>
              <a:rPr lang="en-US" sz="1500" b="1" dirty="0"/>
              <a:t>PROS:</a:t>
            </a:r>
          </a:p>
          <a:p>
            <a:r>
              <a:rPr lang="en-US" sz="1500" dirty="0"/>
              <a:t>Basic-version is free</a:t>
            </a:r>
          </a:p>
          <a:p>
            <a:r>
              <a:rPr lang="en-US" sz="1500" dirty="0"/>
              <a:t>Supports VR-headsets, but can be used with a normal screen too</a:t>
            </a:r>
          </a:p>
          <a:p>
            <a:pPr marL="0" indent="0">
              <a:buNone/>
            </a:pPr>
            <a:r>
              <a:rPr lang="en-US" sz="1500" b="1" dirty="0"/>
              <a:t>CONS:</a:t>
            </a:r>
          </a:p>
          <a:p>
            <a:r>
              <a:rPr lang="en-US" sz="1500" dirty="0"/>
              <a:t>Some of features are locked behind payment</a:t>
            </a:r>
          </a:p>
        </p:txBody>
      </p:sp>
      <p:sp>
        <p:nvSpPr>
          <p:cNvPr id="5" name="Sisällön paikkamerkki 2">
            <a:extLst>
              <a:ext uri="{FF2B5EF4-FFF2-40B4-BE49-F238E27FC236}">
                <a16:creationId xmlns:a16="http://schemas.microsoft.com/office/drawing/2014/main" id="{43CCD18E-A5A6-2752-2DDD-ABF3F74EE46A}"/>
              </a:ext>
            </a:extLst>
          </p:cNvPr>
          <p:cNvSpPr txBox="1">
            <a:spLocks/>
          </p:cNvSpPr>
          <p:nvPr/>
        </p:nvSpPr>
        <p:spPr>
          <a:xfrm>
            <a:off x="6096000" y="1442097"/>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500" b="1" dirty="0"/>
              <a:t>EXAMPLES WHERE TO USE IT:</a:t>
            </a:r>
          </a:p>
          <a:p>
            <a:r>
              <a:rPr lang="en-US" sz="1500" dirty="0"/>
              <a:t>Virtual exhibitions, virtual galleries, virtual projects</a:t>
            </a:r>
          </a:p>
          <a:p>
            <a:r>
              <a:rPr lang="en-US" sz="1500" dirty="0"/>
              <a:t>Virtual learning environments</a:t>
            </a:r>
          </a:p>
          <a:p>
            <a:r>
              <a:rPr lang="en-US" sz="1500" dirty="0"/>
              <a:t>Remote collaborations, Creative projects</a:t>
            </a:r>
          </a:p>
          <a:p>
            <a:r>
              <a:rPr lang="en-US" sz="1500" dirty="0"/>
              <a:t>Training and simulations</a:t>
            </a:r>
          </a:p>
          <a:p>
            <a:pPr marL="0" indent="0">
              <a:buNone/>
            </a:pPr>
            <a:r>
              <a:rPr lang="en-US" sz="1500" b="1" dirty="0"/>
              <a:t>HOW TO USE IT?</a:t>
            </a:r>
          </a:p>
          <a:p>
            <a:pPr marL="0" indent="0">
              <a:buFont typeface="Arial" panose="020B0604020202020204" pitchFamily="34" charset="0"/>
              <a:buNone/>
            </a:pPr>
            <a:r>
              <a:rPr lang="en-US" sz="1500" dirty="0" err="1"/>
              <a:t>CoSpaces</a:t>
            </a:r>
            <a:r>
              <a:rPr lang="en-US" sz="1500" dirty="0"/>
              <a:t> offers great video tutorials how to get started:</a:t>
            </a:r>
          </a:p>
          <a:p>
            <a:r>
              <a:rPr lang="en-US" sz="1500" dirty="0">
                <a:hlinkClick r:id="rId2"/>
              </a:rPr>
              <a:t>https://www.cospaces.io/getting-started</a:t>
            </a:r>
            <a:r>
              <a:rPr lang="en-US" sz="1500" dirty="0"/>
              <a:t> </a:t>
            </a:r>
          </a:p>
          <a:p>
            <a:r>
              <a:rPr lang="en-US" sz="1500" dirty="0">
                <a:hlinkClick r:id="rId3"/>
              </a:rPr>
              <a:t>https://www.youtube.com/@CoSpacesEdu</a:t>
            </a:r>
            <a:endParaRPr lang="en-US" sz="1500" dirty="0"/>
          </a:p>
        </p:txBody>
      </p:sp>
      <p:pic>
        <p:nvPicPr>
          <p:cNvPr id="2050" name="Picture 2" descr="CoSpaces Edu - Apps on Google Play">
            <a:extLst>
              <a:ext uri="{FF2B5EF4-FFF2-40B4-BE49-F238E27FC236}">
                <a16:creationId xmlns:a16="http://schemas.microsoft.com/office/drawing/2014/main" id="{B77B053E-8987-ADB2-4CB6-2BB6DE2BFE1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29000" y="365125"/>
            <a:ext cx="1324800" cy="1324800"/>
          </a:xfrm>
          <a:prstGeom prst="rect">
            <a:avLst/>
          </a:prstGeom>
          <a:noFill/>
          <a:extLst>
            <a:ext uri="{909E8E84-426E-40DD-AFC4-6F175D3DCCD1}">
              <a14:hiddenFill xmlns:a14="http://schemas.microsoft.com/office/drawing/2010/main">
                <a:solidFill>
                  <a:srgbClr val="FFFFFF"/>
                </a:solidFill>
              </a14:hiddenFill>
            </a:ext>
          </a:extLst>
        </p:spPr>
      </p:pic>
      <p:sp>
        <p:nvSpPr>
          <p:cNvPr id="3" name="Päivämäärän paikkamerkki 2">
            <a:extLst>
              <a:ext uri="{FF2B5EF4-FFF2-40B4-BE49-F238E27FC236}">
                <a16:creationId xmlns:a16="http://schemas.microsoft.com/office/drawing/2014/main" id="{136CA39B-AC3C-E671-0F7B-BDC006291232}"/>
              </a:ext>
            </a:extLst>
          </p:cNvPr>
          <p:cNvSpPr>
            <a:spLocks noGrp="1"/>
          </p:cNvSpPr>
          <p:nvPr>
            <p:ph type="dt" sz="half" idx="10"/>
          </p:nvPr>
        </p:nvSpPr>
        <p:spPr/>
        <p:txBody>
          <a:bodyPr/>
          <a:lstStyle/>
          <a:p>
            <a:fld id="{B768648D-BBA4-456F-A619-69D3B921F76F}" type="datetime1">
              <a:rPr lang="fi-FI" smtClean="0"/>
              <a:t>12.6.2024</a:t>
            </a:fld>
            <a:endParaRPr lang="fi-FI"/>
          </a:p>
        </p:txBody>
      </p:sp>
      <p:sp>
        <p:nvSpPr>
          <p:cNvPr id="6" name="Alatunnisteen paikkamerkki 5">
            <a:extLst>
              <a:ext uri="{FF2B5EF4-FFF2-40B4-BE49-F238E27FC236}">
                <a16:creationId xmlns:a16="http://schemas.microsoft.com/office/drawing/2014/main" id="{179373D5-75CC-FE66-A1FA-126830A3C73D}"/>
              </a:ext>
            </a:extLst>
          </p:cNvPr>
          <p:cNvSpPr>
            <a:spLocks noGrp="1"/>
          </p:cNvSpPr>
          <p:nvPr>
            <p:ph type="ftr" sz="quarter" idx="11"/>
          </p:nvPr>
        </p:nvSpPr>
        <p:spPr/>
        <p:txBody>
          <a:bodyPr/>
          <a:lstStyle/>
          <a:p>
            <a:r>
              <a:rPr lang="en-US"/>
              <a:t>University of Eastern Finland, Niko Loikkanen, HEART-project/e-learning project</a:t>
            </a:r>
            <a:endParaRPr lang="fi-FI"/>
          </a:p>
        </p:txBody>
      </p:sp>
    </p:spTree>
    <p:extLst>
      <p:ext uri="{BB962C8B-B14F-4D97-AF65-F5344CB8AC3E}">
        <p14:creationId xmlns:p14="http://schemas.microsoft.com/office/powerpoint/2010/main" val="3435672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FE1800-1F43-4C03-9820-1F1FA679450E}"/>
              </a:ext>
            </a:extLst>
          </p:cNvPr>
          <p:cNvSpPr>
            <a:spLocks noGrp="1"/>
          </p:cNvSpPr>
          <p:nvPr>
            <p:ph type="title"/>
          </p:nvPr>
        </p:nvSpPr>
        <p:spPr/>
        <p:txBody>
          <a:bodyPr/>
          <a:lstStyle/>
          <a:p>
            <a:r>
              <a:rPr lang="fi-FI" dirty="0" err="1"/>
              <a:t>Artsteps</a:t>
            </a:r>
            <a:endParaRPr lang="fi-FI" dirty="0"/>
          </a:p>
        </p:txBody>
      </p:sp>
      <p:sp>
        <p:nvSpPr>
          <p:cNvPr id="4" name="Sisällön paikkamerkki 2">
            <a:extLst>
              <a:ext uri="{FF2B5EF4-FFF2-40B4-BE49-F238E27FC236}">
                <a16:creationId xmlns:a16="http://schemas.microsoft.com/office/drawing/2014/main" id="{FBC004A0-D7D9-55FF-33A9-E48B4BCF3933}"/>
              </a:ext>
            </a:extLst>
          </p:cNvPr>
          <p:cNvSpPr>
            <a:spLocks noGrp="1"/>
          </p:cNvSpPr>
          <p:nvPr>
            <p:ph idx="1"/>
          </p:nvPr>
        </p:nvSpPr>
        <p:spPr>
          <a:xfrm>
            <a:off x="838200" y="1825625"/>
            <a:ext cx="5257800" cy="4351338"/>
          </a:xfrm>
        </p:spPr>
        <p:txBody>
          <a:bodyPr>
            <a:normAutofit fontScale="55000" lnSpcReduction="20000"/>
          </a:bodyPr>
          <a:lstStyle/>
          <a:p>
            <a:pPr marL="0" indent="0">
              <a:buNone/>
            </a:pPr>
            <a:r>
              <a:rPr lang="en-US" b="1" dirty="0"/>
              <a:t>INFORMATION:</a:t>
            </a:r>
          </a:p>
          <a:p>
            <a:r>
              <a:rPr lang="en-US" dirty="0" err="1"/>
              <a:t>Artsteps</a:t>
            </a:r>
            <a:r>
              <a:rPr lang="en-US" dirty="0"/>
              <a:t> is a platform that allows users to create, share, and experience virtual art exhibitions and galleries.</a:t>
            </a:r>
          </a:p>
          <a:p>
            <a:r>
              <a:rPr lang="en-US" dirty="0"/>
              <a:t>Users can design their own virtual exhibitions by uploading images, videos, and 3D models of artwork, and then customize the layout and presentation of the exhibition space</a:t>
            </a:r>
          </a:p>
          <a:p>
            <a:pPr marL="0" indent="0">
              <a:buNone/>
            </a:pPr>
            <a:br>
              <a:rPr lang="en-US" dirty="0"/>
            </a:br>
            <a:r>
              <a:rPr lang="en-US" b="1" dirty="0"/>
              <a:t>PROS:</a:t>
            </a:r>
          </a:p>
          <a:p>
            <a:r>
              <a:rPr lang="en-US" dirty="0"/>
              <a:t>Easy to use</a:t>
            </a:r>
          </a:p>
          <a:p>
            <a:r>
              <a:rPr lang="en-US" dirty="0"/>
              <a:t>Can be used in browser</a:t>
            </a:r>
          </a:p>
          <a:p>
            <a:pPr marL="0" indent="0">
              <a:buNone/>
            </a:pPr>
            <a:br>
              <a:rPr lang="en-US" dirty="0"/>
            </a:br>
            <a:br>
              <a:rPr lang="en-US" dirty="0"/>
            </a:br>
            <a:r>
              <a:rPr lang="en-US" b="1" dirty="0"/>
              <a:t>CONS:</a:t>
            </a:r>
          </a:p>
          <a:p>
            <a:r>
              <a:rPr lang="en-US" dirty="0"/>
              <a:t>Only one prebuilt 3D space template for free</a:t>
            </a:r>
          </a:p>
          <a:p>
            <a:r>
              <a:rPr lang="en-US" dirty="0"/>
              <a:t>Online version seems to be a bit ’laggy’</a:t>
            </a:r>
          </a:p>
          <a:p>
            <a:r>
              <a:rPr lang="en-US" dirty="0"/>
              <a:t>Paid elements have quite a high price point</a:t>
            </a:r>
          </a:p>
        </p:txBody>
      </p:sp>
      <p:sp>
        <p:nvSpPr>
          <p:cNvPr id="5" name="Sisällön paikkamerkki 2">
            <a:extLst>
              <a:ext uri="{FF2B5EF4-FFF2-40B4-BE49-F238E27FC236}">
                <a16:creationId xmlns:a16="http://schemas.microsoft.com/office/drawing/2014/main" id="{F3D514C8-C4EE-0A4A-A341-D7C02810D009}"/>
              </a:ext>
            </a:extLst>
          </p:cNvPr>
          <p:cNvSpPr txBox="1">
            <a:spLocks/>
          </p:cNvSpPr>
          <p:nvPr/>
        </p:nvSpPr>
        <p:spPr>
          <a:xfrm>
            <a:off x="60960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500" b="1" dirty="0"/>
              <a:t>EXAMPLES WHERE TO USE IT:</a:t>
            </a:r>
          </a:p>
          <a:p>
            <a:r>
              <a:rPr lang="en-US" sz="1500" dirty="0"/>
              <a:t>Virtual exhibitions, virtual galleries</a:t>
            </a:r>
            <a:br>
              <a:rPr lang="en-US" sz="1500" dirty="0"/>
            </a:br>
            <a:endParaRPr lang="en-US" sz="1500" dirty="0"/>
          </a:p>
          <a:p>
            <a:pPr marL="0" indent="0">
              <a:buFont typeface="Arial" panose="020B0604020202020204" pitchFamily="34" charset="0"/>
              <a:buNone/>
            </a:pPr>
            <a:endParaRPr lang="en-US" sz="1500" dirty="0"/>
          </a:p>
          <a:p>
            <a:pPr marL="0" indent="0">
              <a:buFont typeface="Arial" panose="020B0604020202020204" pitchFamily="34" charset="0"/>
              <a:buNone/>
            </a:pPr>
            <a:endParaRPr lang="en-US" sz="1500" dirty="0"/>
          </a:p>
          <a:p>
            <a:pPr marL="0" indent="0">
              <a:buFont typeface="Arial" panose="020B0604020202020204" pitchFamily="34" charset="0"/>
              <a:buNone/>
            </a:pPr>
            <a:br>
              <a:rPr lang="en-US" sz="1500" dirty="0"/>
            </a:br>
            <a:r>
              <a:rPr lang="en-US" sz="1500" b="1" dirty="0"/>
              <a:t>HOW TO USE IT?</a:t>
            </a:r>
          </a:p>
          <a:p>
            <a:pPr marL="0" indent="0">
              <a:buFont typeface="Arial" panose="020B0604020202020204" pitchFamily="34" charset="0"/>
              <a:buNone/>
            </a:pPr>
            <a:r>
              <a:rPr lang="en-US" sz="1500" dirty="0" err="1"/>
              <a:t>Artsteps</a:t>
            </a:r>
            <a:r>
              <a:rPr lang="en-US" sz="1500" dirty="0"/>
              <a:t> offers good guides how to use their applications</a:t>
            </a:r>
          </a:p>
          <a:p>
            <a:r>
              <a:rPr lang="en-US" sz="1500" dirty="0">
                <a:hlinkClick r:id="rId2"/>
              </a:rPr>
              <a:t>https://www.artsteps.com/categories/help</a:t>
            </a:r>
            <a:r>
              <a:rPr lang="en-US" sz="1500" dirty="0"/>
              <a:t> </a:t>
            </a:r>
          </a:p>
        </p:txBody>
      </p:sp>
      <p:pic>
        <p:nvPicPr>
          <p:cNvPr id="3074" name="Picture 2" descr="Artsteps - Apps on Google Play">
            <a:extLst>
              <a:ext uri="{FF2B5EF4-FFF2-40B4-BE49-F238E27FC236}">
                <a16:creationId xmlns:a16="http://schemas.microsoft.com/office/drawing/2014/main" id="{9B5E67E6-E015-10B9-DAED-C780421094B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29000" y="433357"/>
            <a:ext cx="1324800" cy="1324800"/>
          </a:xfrm>
          <a:prstGeom prst="rect">
            <a:avLst/>
          </a:prstGeom>
          <a:noFill/>
          <a:extLst>
            <a:ext uri="{909E8E84-426E-40DD-AFC4-6F175D3DCCD1}">
              <a14:hiddenFill xmlns:a14="http://schemas.microsoft.com/office/drawing/2010/main">
                <a:solidFill>
                  <a:srgbClr val="FFFFFF"/>
                </a:solidFill>
              </a14:hiddenFill>
            </a:ext>
          </a:extLst>
        </p:spPr>
      </p:pic>
      <p:sp>
        <p:nvSpPr>
          <p:cNvPr id="3" name="Päivämäärän paikkamerkki 2">
            <a:extLst>
              <a:ext uri="{FF2B5EF4-FFF2-40B4-BE49-F238E27FC236}">
                <a16:creationId xmlns:a16="http://schemas.microsoft.com/office/drawing/2014/main" id="{3E7F1820-7ED3-5BA1-4BF7-E20CC854CD42}"/>
              </a:ext>
            </a:extLst>
          </p:cNvPr>
          <p:cNvSpPr>
            <a:spLocks noGrp="1"/>
          </p:cNvSpPr>
          <p:nvPr>
            <p:ph type="dt" sz="half" idx="10"/>
          </p:nvPr>
        </p:nvSpPr>
        <p:spPr/>
        <p:txBody>
          <a:bodyPr/>
          <a:lstStyle/>
          <a:p>
            <a:fld id="{E5628F37-265C-45BA-A552-8C6335C3225C}" type="datetime1">
              <a:rPr lang="fi-FI" smtClean="0"/>
              <a:t>12.6.2024</a:t>
            </a:fld>
            <a:endParaRPr lang="fi-FI"/>
          </a:p>
        </p:txBody>
      </p:sp>
      <p:sp>
        <p:nvSpPr>
          <p:cNvPr id="6" name="Alatunnisteen paikkamerkki 5">
            <a:extLst>
              <a:ext uri="{FF2B5EF4-FFF2-40B4-BE49-F238E27FC236}">
                <a16:creationId xmlns:a16="http://schemas.microsoft.com/office/drawing/2014/main" id="{B36A041A-F601-7110-66B2-DE679FBBC341}"/>
              </a:ext>
            </a:extLst>
          </p:cNvPr>
          <p:cNvSpPr>
            <a:spLocks noGrp="1"/>
          </p:cNvSpPr>
          <p:nvPr>
            <p:ph type="ftr" sz="quarter" idx="11"/>
          </p:nvPr>
        </p:nvSpPr>
        <p:spPr/>
        <p:txBody>
          <a:bodyPr/>
          <a:lstStyle/>
          <a:p>
            <a:r>
              <a:rPr lang="en-US"/>
              <a:t>University of Eastern Finland, Niko Loikkanen, HEART-project/e-learning project</a:t>
            </a:r>
            <a:endParaRPr lang="fi-FI"/>
          </a:p>
        </p:txBody>
      </p:sp>
    </p:spTree>
    <p:extLst>
      <p:ext uri="{BB962C8B-B14F-4D97-AF65-F5344CB8AC3E}">
        <p14:creationId xmlns:p14="http://schemas.microsoft.com/office/powerpoint/2010/main" val="601729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0326A8B-70E5-9283-641B-A63C0C4E188C}"/>
              </a:ext>
            </a:extLst>
          </p:cNvPr>
          <p:cNvSpPr>
            <a:spLocks noGrp="1"/>
          </p:cNvSpPr>
          <p:nvPr>
            <p:ph type="title"/>
          </p:nvPr>
        </p:nvSpPr>
        <p:spPr/>
        <p:style>
          <a:lnRef idx="2">
            <a:schemeClr val="dk1"/>
          </a:lnRef>
          <a:fillRef idx="1">
            <a:schemeClr val="lt1"/>
          </a:fillRef>
          <a:effectRef idx="0">
            <a:schemeClr val="dk1"/>
          </a:effectRef>
          <a:fontRef idx="minor">
            <a:schemeClr val="dk1"/>
          </a:fontRef>
        </p:style>
        <p:txBody>
          <a:bodyPr/>
          <a:lstStyle/>
          <a:p>
            <a:r>
              <a:rPr lang="en-US" b="1" dirty="0"/>
              <a:t>Presentation, graphic design and interactive media tools</a:t>
            </a:r>
          </a:p>
        </p:txBody>
      </p:sp>
      <p:sp>
        <p:nvSpPr>
          <p:cNvPr id="3" name="Sisällön paikkamerkki 2">
            <a:extLst>
              <a:ext uri="{FF2B5EF4-FFF2-40B4-BE49-F238E27FC236}">
                <a16:creationId xmlns:a16="http://schemas.microsoft.com/office/drawing/2014/main" id="{3B0547B1-EE19-0E03-E723-75241D6C516F}"/>
              </a:ext>
            </a:extLst>
          </p:cNvPr>
          <p:cNvSpPr>
            <a:spLocks noGrp="1"/>
          </p:cNvSpPr>
          <p:nvPr>
            <p:ph idx="1"/>
          </p:nvPr>
        </p:nvSpPr>
        <p:spPr/>
        <p:txBody>
          <a:bodyPr vert="horz" lIns="91440" tIns="45720" rIns="91440" bIns="45720" rtlCol="0" anchor="t">
            <a:normAutofit/>
          </a:bodyPr>
          <a:lstStyle/>
          <a:p>
            <a:pPr marL="0" indent="0" algn="just">
              <a:buNone/>
            </a:pPr>
            <a:r>
              <a:rPr lang="en-US" dirty="0"/>
              <a:t>In today's digital age, effective communication and captivating visual content are essential for engaging audiences and conveying information. These tools are great for creating presentations, different graphics and interactive media. With these tools you can create more materials for your virtual spaces. </a:t>
            </a:r>
          </a:p>
        </p:txBody>
      </p:sp>
      <p:sp>
        <p:nvSpPr>
          <p:cNvPr id="4" name="Päivämäärän paikkamerkki 3">
            <a:extLst>
              <a:ext uri="{FF2B5EF4-FFF2-40B4-BE49-F238E27FC236}">
                <a16:creationId xmlns:a16="http://schemas.microsoft.com/office/drawing/2014/main" id="{93315388-AB96-69D2-C262-B5428405A4AB}"/>
              </a:ext>
            </a:extLst>
          </p:cNvPr>
          <p:cNvSpPr>
            <a:spLocks noGrp="1"/>
          </p:cNvSpPr>
          <p:nvPr>
            <p:ph type="dt" sz="half" idx="10"/>
          </p:nvPr>
        </p:nvSpPr>
        <p:spPr/>
        <p:txBody>
          <a:bodyPr/>
          <a:lstStyle/>
          <a:p>
            <a:fld id="{FB52A272-C61B-46C5-8C07-0638394EFA7C}" type="datetime1">
              <a:rPr lang="fi-FI" smtClean="0"/>
              <a:t>12.6.2024</a:t>
            </a:fld>
            <a:endParaRPr lang="fi-FI"/>
          </a:p>
        </p:txBody>
      </p:sp>
      <p:sp>
        <p:nvSpPr>
          <p:cNvPr id="5" name="Alatunnisteen paikkamerkki 4">
            <a:extLst>
              <a:ext uri="{FF2B5EF4-FFF2-40B4-BE49-F238E27FC236}">
                <a16:creationId xmlns:a16="http://schemas.microsoft.com/office/drawing/2014/main" id="{BE36641C-B3F4-544C-E895-A154B6F67D5F}"/>
              </a:ext>
            </a:extLst>
          </p:cNvPr>
          <p:cNvSpPr>
            <a:spLocks noGrp="1"/>
          </p:cNvSpPr>
          <p:nvPr>
            <p:ph type="ftr" sz="quarter" idx="11"/>
          </p:nvPr>
        </p:nvSpPr>
        <p:spPr/>
        <p:txBody>
          <a:bodyPr/>
          <a:lstStyle/>
          <a:p>
            <a:r>
              <a:rPr lang="en-US"/>
              <a:t>University of Eastern Finland, Niko Loikkanen, HEART-project/e-learning project</a:t>
            </a:r>
            <a:endParaRPr lang="fi-FI"/>
          </a:p>
        </p:txBody>
      </p:sp>
    </p:spTree>
    <p:extLst>
      <p:ext uri="{BB962C8B-B14F-4D97-AF65-F5344CB8AC3E}">
        <p14:creationId xmlns:p14="http://schemas.microsoft.com/office/powerpoint/2010/main" val="3165068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31F2293-E970-E51C-FEB3-EE866E51841B}"/>
              </a:ext>
            </a:extLst>
          </p:cNvPr>
          <p:cNvSpPr>
            <a:spLocks noGrp="1"/>
          </p:cNvSpPr>
          <p:nvPr>
            <p:ph type="title"/>
          </p:nvPr>
        </p:nvSpPr>
        <p:spPr/>
        <p:txBody>
          <a:bodyPr/>
          <a:lstStyle/>
          <a:p>
            <a:r>
              <a:rPr lang="fi-FI" dirty="0" err="1"/>
              <a:t>Prezi</a:t>
            </a:r>
            <a:endParaRPr lang="fi-FI" dirty="0"/>
          </a:p>
        </p:txBody>
      </p:sp>
      <p:sp>
        <p:nvSpPr>
          <p:cNvPr id="4" name="Sisällön paikkamerkki 2">
            <a:extLst>
              <a:ext uri="{FF2B5EF4-FFF2-40B4-BE49-F238E27FC236}">
                <a16:creationId xmlns:a16="http://schemas.microsoft.com/office/drawing/2014/main" id="{F8A5BAF4-0707-AF89-270E-2D569AC1BE46}"/>
              </a:ext>
            </a:extLst>
          </p:cNvPr>
          <p:cNvSpPr>
            <a:spLocks noGrp="1"/>
          </p:cNvSpPr>
          <p:nvPr>
            <p:ph idx="1"/>
          </p:nvPr>
        </p:nvSpPr>
        <p:spPr>
          <a:xfrm>
            <a:off x="838200" y="1825625"/>
            <a:ext cx="5257800" cy="4351338"/>
          </a:xfrm>
        </p:spPr>
        <p:txBody>
          <a:bodyPr>
            <a:normAutofit lnSpcReduction="10000"/>
          </a:bodyPr>
          <a:lstStyle/>
          <a:p>
            <a:pPr marL="0" indent="0">
              <a:buNone/>
            </a:pPr>
            <a:r>
              <a:rPr lang="fi-FI" sz="1500" b="1" dirty="0"/>
              <a:t>INFORMATION:</a:t>
            </a:r>
          </a:p>
          <a:p>
            <a:r>
              <a:rPr lang="en-US" sz="1500" dirty="0"/>
              <a:t>Prezi is a cloud-based presentation software that allows users to create dynamic and visually engaging presentations.</a:t>
            </a:r>
          </a:p>
          <a:p>
            <a:r>
              <a:rPr lang="en-US" sz="1500" dirty="0"/>
              <a:t>Unlike traditional slide-based presentation tools like PowerPoint, Prezi uses a canvas that enables users to zoom in and out of various parts of the presentation, creating a more interactive and nonlinear experience for viewers</a:t>
            </a:r>
            <a:br>
              <a:rPr lang="en-US" sz="1500" dirty="0"/>
            </a:br>
            <a:endParaRPr lang="en-US" sz="1500" dirty="0"/>
          </a:p>
          <a:p>
            <a:pPr marL="0" indent="0">
              <a:buNone/>
            </a:pPr>
            <a:r>
              <a:rPr lang="en-US" sz="1500" b="1" dirty="0"/>
              <a:t>PROS:</a:t>
            </a:r>
            <a:endParaRPr lang="en-US" sz="1500" dirty="0"/>
          </a:p>
          <a:p>
            <a:r>
              <a:rPr lang="en-US" sz="1500" dirty="0"/>
              <a:t>Basic- version is free</a:t>
            </a:r>
          </a:p>
          <a:p>
            <a:r>
              <a:rPr lang="en-US" sz="1500" dirty="0"/>
              <a:t>Great alternative for PowerPoint</a:t>
            </a:r>
          </a:p>
          <a:p>
            <a:endParaRPr lang="en-US" sz="1500" b="1" dirty="0"/>
          </a:p>
          <a:p>
            <a:pPr marL="0" indent="0">
              <a:buNone/>
            </a:pPr>
            <a:r>
              <a:rPr lang="en-US" sz="1500" b="1" dirty="0"/>
              <a:t>CONS:</a:t>
            </a:r>
          </a:p>
          <a:p>
            <a:r>
              <a:rPr lang="en-US" sz="1500" dirty="0"/>
              <a:t>Can be a bit tricky to use</a:t>
            </a:r>
          </a:p>
          <a:p>
            <a:r>
              <a:rPr lang="en-US" sz="1500" dirty="0"/>
              <a:t>Some of the features are behind payment</a:t>
            </a:r>
          </a:p>
        </p:txBody>
      </p:sp>
      <p:sp>
        <p:nvSpPr>
          <p:cNvPr id="5" name="Sisällön paikkamerkki 2">
            <a:extLst>
              <a:ext uri="{FF2B5EF4-FFF2-40B4-BE49-F238E27FC236}">
                <a16:creationId xmlns:a16="http://schemas.microsoft.com/office/drawing/2014/main" id="{F4B07184-7EE8-DF66-CA51-43B3F07B0B08}"/>
              </a:ext>
            </a:extLst>
          </p:cNvPr>
          <p:cNvSpPr txBox="1">
            <a:spLocks/>
          </p:cNvSpPr>
          <p:nvPr/>
        </p:nvSpPr>
        <p:spPr>
          <a:xfrm>
            <a:off x="60960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500" b="1" dirty="0"/>
              <a:t>EXAMPLES WHERE TO USE IT:</a:t>
            </a:r>
          </a:p>
          <a:p>
            <a:r>
              <a:rPr lang="en-US" sz="1500" dirty="0"/>
              <a:t>Presentations</a:t>
            </a:r>
          </a:p>
          <a:p>
            <a:r>
              <a:rPr lang="en-US" sz="1500" dirty="0"/>
              <a:t>Visualizations</a:t>
            </a:r>
          </a:p>
          <a:p>
            <a:pPr marL="0" indent="0">
              <a:buFont typeface="Arial" panose="020B0604020202020204" pitchFamily="34" charset="0"/>
              <a:buNone/>
            </a:pPr>
            <a:endParaRPr lang="en-US" sz="1500" dirty="0"/>
          </a:p>
          <a:p>
            <a:pPr marL="0" indent="0">
              <a:buFont typeface="Arial" panose="020B0604020202020204" pitchFamily="34" charset="0"/>
              <a:buNone/>
            </a:pPr>
            <a:endParaRPr lang="en-US" sz="1500" b="1" dirty="0"/>
          </a:p>
          <a:p>
            <a:pPr marL="0" indent="0">
              <a:buFont typeface="Arial" panose="020B0604020202020204" pitchFamily="34" charset="0"/>
              <a:buNone/>
            </a:pPr>
            <a:endParaRPr lang="en-US" sz="1500" b="1" dirty="0"/>
          </a:p>
          <a:p>
            <a:pPr marL="0" indent="0">
              <a:buFont typeface="Arial" panose="020B0604020202020204" pitchFamily="34" charset="0"/>
              <a:buNone/>
            </a:pPr>
            <a:r>
              <a:rPr lang="en-US" sz="1500" b="1" dirty="0"/>
              <a:t>HOW TO USE IT?</a:t>
            </a:r>
          </a:p>
          <a:p>
            <a:pPr marL="0" indent="0">
              <a:buFont typeface="Arial" panose="020B0604020202020204" pitchFamily="34" charset="0"/>
              <a:buNone/>
            </a:pPr>
            <a:r>
              <a:rPr lang="en-US" sz="1500" dirty="0"/>
              <a:t>Get started with Prezi:</a:t>
            </a:r>
          </a:p>
          <a:p>
            <a:r>
              <a:rPr lang="en-US" sz="1500" b="1" dirty="0">
                <a:hlinkClick r:id="rId2"/>
              </a:rPr>
              <a:t>https://prezi.com/learn/</a:t>
            </a:r>
            <a:r>
              <a:rPr lang="en-US" sz="1500" b="1" dirty="0"/>
              <a:t> </a:t>
            </a:r>
          </a:p>
        </p:txBody>
      </p:sp>
      <p:sp>
        <p:nvSpPr>
          <p:cNvPr id="3" name="Päivämäärän paikkamerkki 2">
            <a:extLst>
              <a:ext uri="{FF2B5EF4-FFF2-40B4-BE49-F238E27FC236}">
                <a16:creationId xmlns:a16="http://schemas.microsoft.com/office/drawing/2014/main" id="{553328B3-CF53-FBBC-3197-65BBB8E17A30}"/>
              </a:ext>
            </a:extLst>
          </p:cNvPr>
          <p:cNvSpPr>
            <a:spLocks noGrp="1"/>
          </p:cNvSpPr>
          <p:nvPr>
            <p:ph type="dt" sz="half" idx="10"/>
          </p:nvPr>
        </p:nvSpPr>
        <p:spPr/>
        <p:txBody>
          <a:bodyPr/>
          <a:lstStyle/>
          <a:p>
            <a:fld id="{1D0F94A4-90B4-49E3-85F8-AB84034AFDA3}" type="datetime1">
              <a:rPr lang="fi-FI" smtClean="0"/>
              <a:t>12.6.2024</a:t>
            </a:fld>
            <a:endParaRPr lang="fi-FI"/>
          </a:p>
        </p:txBody>
      </p:sp>
      <p:sp>
        <p:nvSpPr>
          <p:cNvPr id="6" name="Alatunnisteen paikkamerkki 5">
            <a:extLst>
              <a:ext uri="{FF2B5EF4-FFF2-40B4-BE49-F238E27FC236}">
                <a16:creationId xmlns:a16="http://schemas.microsoft.com/office/drawing/2014/main" id="{6C4E7257-65A0-82AE-CC6D-67DDBDED9A4D}"/>
              </a:ext>
            </a:extLst>
          </p:cNvPr>
          <p:cNvSpPr>
            <a:spLocks noGrp="1"/>
          </p:cNvSpPr>
          <p:nvPr>
            <p:ph type="ftr" sz="quarter" idx="11"/>
          </p:nvPr>
        </p:nvSpPr>
        <p:spPr/>
        <p:txBody>
          <a:bodyPr/>
          <a:lstStyle/>
          <a:p>
            <a:r>
              <a:rPr lang="en-US"/>
              <a:t>University of Eastern Finland, Niko Loikkanen, HEART-project/e-learning project</a:t>
            </a:r>
            <a:endParaRPr lang="fi-FI"/>
          </a:p>
        </p:txBody>
      </p:sp>
      <p:pic>
        <p:nvPicPr>
          <p:cNvPr id="4098" name="Picture 2" descr="Prezi - Wikipedia">
            <a:extLst>
              <a:ext uri="{FF2B5EF4-FFF2-40B4-BE49-F238E27FC236}">
                <a16:creationId xmlns:a16="http://schemas.microsoft.com/office/drawing/2014/main" id="{AF9759E3-0853-36F1-22B2-C9D8309237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29000" y="365888"/>
            <a:ext cx="1324800" cy="132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129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428B9B1-0F3F-46BB-6B2A-652AA6DA7F17}"/>
              </a:ext>
            </a:extLst>
          </p:cNvPr>
          <p:cNvSpPr>
            <a:spLocks noGrp="1"/>
          </p:cNvSpPr>
          <p:nvPr>
            <p:ph type="title"/>
          </p:nvPr>
        </p:nvSpPr>
        <p:spPr/>
        <p:txBody>
          <a:bodyPr/>
          <a:lstStyle/>
          <a:p>
            <a:r>
              <a:rPr lang="fi-FI" dirty="0"/>
              <a:t>Adobe Express</a:t>
            </a:r>
          </a:p>
        </p:txBody>
      </p:sp>
      <p:sp>
        <p:nvSpPr>
          <p:cNvPr id="4" name="Sisällön paikkamerkki 2">
            <a:extLst>
              <a:ext uri="{FF2B5EF4-FFF2-40B4-BE49-F238E27FC236}">
                <a16:creationId xmlns:a16="http://schemas.microsoft.com/office/drawing/2014/main" id="{CEE72595-6260-E342-4375-7300BE54AE69}"/>
              </a:ext>
            </a:extLst>
          </p:cNvPr>
          <p:cNvSpPr>
            <a:spLocks noGrp="1"/>
          </p:cNvSpPr>
          <p:nvPr>
            <p:ph idx="1"/>
          </p:nvPr>
        </p:nvSpPr>
        <p:spPr>
          <a:xfrm>
            <a:off x="838200" y="1825625"/>
            <a:ext cx="5257800" cy="4351338"/>
          </a:xfrm>
        </p:spPr>
        <p:txBody>
          <a:bodyPr>
            <a:normAutofit fontScale="55000" lnSpcReduction="20000"/>
          </a:bodyPr>
          <a:lstStyle/>
          <a:p>
            <a:pPr marL="0" indent="0">
              <a:buNone/>
            </a:pPr>
            <a:r>
              <a:rPr lang="fi-FI" b="1" dirty="0"/>
              <a:t>INFORMATION:</a:t>
            </a:r>
          </a:p>
          <a:p>
            <a:r>
              <a:rPr lang="en-US" sz="2800" dirty="0"/>
              <a:t>Adobe Express (formerly known as Adobe </a:t>
            </a:r>
            <a:r>
              <a:rPr lang="en-US" sz="2800" dirty="0" err="1"/>
              <a:t>Sprak</a:t>
            </a:r>
            <a:r>
              <a:rPr lang="en-US" sz="2800" dirty="0"/>
              <a:t>) is free graphic design software</a:t>
            </a:r>
          </a:p>
          <a:p>
            <a:r>
              <a:rPr lang="en-US" sz="2800" dirty="0"/>
              <a:t>Can be used to create different logos, banners and flyers</a:t>
            </a:r>
          </a:p>
          <a:p>
            <a:pPr marL="0" indent="0">
              <a:buNone/>
            </a:pPr>
            <a:br>
              <a:rPr lang="fi-FI" dirty="0"/>
            </a:br>
            <a:br>
              <a:rPr lang="fi-FI" dirty="0"/>
            </a:br>
            <a:r>
              <a:rPr lang="fi-FI" b="1" dirty="0"/>
              <a:t>PROS:</a:t>
            </a:r>
          </a:p>
          <a:p>
            <a:r>
              <a:rPr lang="en-US" sz="2800" dirty="0">
                <a:latin typeface="+mn-lt"/>
              </a:rPr>
              <a:t>Free version offers plenty of different templates, designs and fonts</a:t>
            </a:r>
          </a:p>
          <a:p>
            <a:r>
              <a:rPr lang="en-US" sz="2800" dirty="0">
                <a:latin typeface="+mn-lt"/>
              </a:rPr>
              <a:t>Easy to getting started and has good tutorials how to use it</a:t>
            </a:r>
          </a:p>
          <a:p>
            <a:r>
              <a:rPr lang="en-US" dirty="0"/>
              <a:t>C</a:t>
            </a:r>
            <a:r>
              <a:rPr lang="en-US" sz="2800" dirty="0">
                <a:latin typeface="+mn-lt"/>
              </a:rPr>
              <a:t>an be used online, no app required</a:t>
            </a:r>
            <a:br>
              <a:rPr lang="fi-FI" dirty="0"/>
            </a:br>
            <a:endParaRPr lang="fi-FI" dirty="0"/>
          </a:p>
          <a:p>
            <a:pPr marL="0" indent="0">
              <a:buNone/>
            </a:pPr>
            <a:r>
              <a:rPr lang="fi-FI" b="1" dirty="0"/>
              <a:t>CONS:</a:t>
            </a:r>
          </a:p>
          <a:p>
            <a:r>
              <a:rPr lang="en-US" sz="2800" dirty="0">
                <a:latin typeface="+mn-lt"/>
              </a:rPr>
              <a:t>Some features are behind paywall</a:t>
            </a:r>
          </a:p>
          <a:p>
            <a:r>
              <a:rPr lang="en-US" sz="2800" dirty="0">
                <a:latin typeface="+mn-lt"/>
              </a:rPr>
              <a:t>Online version can be ‘laggy’ sometimes </a:t>
            </a:r>
          </a:p>
          <a:p>
            <a:pPr marL="0" indent="0">
              <a:buNone/>
            </a:pPr>
            <a:endParaRPr lang="fi-FI" dirty="0"/>
          </a:p>
        </p:txBody>
      </p:sp>
      <p:sp>
        <p:nvSpPr>
          <p:cNvPr id="5" name="Sisällön paikkamerkki 2">
            <a:extLst>
              <a:ext uri="{FF2B5EF4-FFF2-40B4-BE49-F238E27FC236}">
                <a16:creationId xmlns:a16="http://schemas.microsoft.com/office/drawing/2014/main" id="{D3256F63-8A90-4996-742B-10B067D64BF7}"/>
              </a:ext>
            </a:extLst>
          </p:cNvPr>
          <p:cNvSpPr txBox="1">
            <a:spLocks/>
          </p:cNvSpPr>
          <p:nvPr/>
        </p:nvSpPr>
        <p:spPr>
          <a:xfrm>
            <a:off x="60960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500" b="1" dirty="0"/>
              <a:t>EXAMPLES WHERE TO USE IT:</a:t>
            </a:r>
          </a:p>
          <a:p>
            <a:r>
              <a:rPr lang="en-US" sz="1500" dirty="0"/>
              <a:t>Presentations</a:t>
            </a:r>
          </a:p>
          <a:p>
            <a:r>
              <a:rPr lang="en-US" sz="1500" dirty="0"/>
              <a:t>Visualizations</a:t>
            </a:r>
          </a:p>
          <a:p>
            <a:pPr marL="0" indent="0">
              <a:buFont typeface="Arial" panose="020B0604020202020204" pitchFamily="34" charset="0"/>
              <a:buNone/>
            </a:pPr>
            <a:endParaRPr lang="en-US" sz="1500" dirty="0"/>
          </a:p>
          <a:p>
            <a:pPr marL="0" indent="0">
              <a:buNone/>
            </a:pPr>
            <a:r>
              <a:rPr lang="en-US" sz="1500" b="1" dirty="0"/>
              <a:t>HOW TO USE IT?</a:t>
            </a:r>
          </a:p>
          <a:p>
            <a:pPr marL="0" indent="0">
              <a:buNone/>
            </a:pPr>
            <a:r>
              <a:rPr lang="en-US" sz="1600" dirty="0">
                <a:latin typeface="+mn-lt"/>
              </a:rPr>
              <a:t>Adobe has many video tutorials on their website which can be found here:</a:t>
            </a:r>
          </a:p>
          <a:p>
            <a:r>
              <a:rPr lang="en-US" sz="1600" dirty="0">
                <a:latin typeface="+mn-lt"/>
                <a:hlinkClick r:id="rId2"/>
              </a:rPr>
              <a:t>https://www.adobe.com/express/learn/tutorials</a:t>
            </a:r>
            <a:endParaRPr lang="en-US" sz="1600" dirty="0">
              <a:latin typeface="+mn-lt"/>
            </a:endParaRPr>
          </a:p>
          <a:p>
            <a:pPr marL="0" indent="0">
              <a:buFont typeface="Arial" panose="020B0604020202020204" pitchFamily="34" charset="0"/>
              <a:buNone/>
            </a:pPr>
            <a:endParaRPr lang="fi-FI" sz="1500" b="1" dirty="0"/>
          </a:p>
        </p:txBody>
      </p:sp>
      <p:sp>
        <p:nvSpPr>
          <p:cNvPr id="3" name="Päivämäärän paikkamerkki 2">
            <a:extLst>
              <a:ext uri="{FF2B5EF4-FFF2-40B4-BE49-F238E27FC236}">
                <a16:creationId xmlns:a16="http://schemas.microsoft.com/office/drawing/2014/main" id="{79592AD1-E757-70F9-A1AA-EA762898790F}"/>
              </a:ext>
            </a:extLst>
          </p:cNvPr>
          <p:cNvSpPr>
            <a:spLocks noGrp="1"/>
          </p:cNvSpPr>
          <p:nvPr>
            <p:ph type="dt" sz="half" idx="10"/>
          </p:nvPr>
        </p:nvSpPr>
        <p:spPr/>
        <p:txBody>
          <a:bodyPr/>
          <a:lstStyle/>
          <a:p>
            <a:fld id="{790BCFBC-7339-410B-951C-BE3EF8A60BEC}" type="datetime1">
              <a:rPr lang="fi-FI" smtClean="0"/>
              <a:t>12.6.2024</a:t>
            </a:fld>
            <a:endParaRPr lang="fi-FI"/>
          </a:p>
        </p:txBody>
      </p:sp>
      <p:sp>
        <p:nvSpPr>
          <p:cNvPr id="6" name="Alatunnisteen paikkamerkki 5">
            <a:extLst>
              <a:ext uri="{FF2B5EF4-FFF2-40B4-BE49-F238E27FC236}">
                <a16:creationId xmlns:a16="http://schemas.microsoft.com/office/drawing/2014/main" id="{FC69DEDB-0C5A-F558-0612-80BCE6A47405}"/>
              </a:ext>
            </a:extLst>
          </p:cNvPr>
          <p:cNvSpPr>
            <a:spLocks noGrp="1"/>
          </p:cNvSpPr>
          <p:nvPr>
            <p:ph type="ftr" sz="quarter" idx="11"/>
          </p:nvPr>
        </p:nvSpPr>
        <p:spPr/>
        <p:txBody>
          <a:bodyPr/>
          <a:lstStyle/>
          <a:p>
            <a:r>
              <a:rPr lang="en-US"/>
              <a:t>University of Eastern Finland, Niko Loikkanen, HEART-project/e-learning project</a:t>
            </a:r>
            <a:endParaRPr lang="fi-FI"/>
          </a:p>
        </p:txBody>
      </p:sp>
      <p:pic>
        <p:nvPicPr>
          <p:cNvPr id="7" name="Picture 2" descr="Adobe Express: Graphic Design – Google Play ‑sovellukset">
            <a:extLst>
              <a:ext uri="{FF2B5EF4-FFF2-40B4-BE49-F238E27FC236}">
                <a16:creationId xmlns:a16="http://schemas.microsoft.com/office/drawing/2014/main" id="{47456BD3-B172-298A-A7C0-DE361B660D9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29000" y="365125"/>
            <a:ext cx="1324800" cy="132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5405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531316C-C0A1-CA95-3565-210FAE17F790}"/>
              </a:ext>
            </a:extLst>
          </p:cNvPr>
          <p:cNvSpPr>
            <a:spLocks noGrp="1"/>
          </p:cNvSpPr>
          <p:nvPr>
            <p:ph type="title"/>
          </p:nvPr>
        </p:nvSpPr>
        <p:spPr/>
        <p:txBody>
          <a:bodyPr/>
          <a:lstStyle/>
          <a:p>
            <a:r>
              <a:rPr lang="fi-FI" dirty="0" err="1"/>
              <a:t>Genially</a:t>
            </a:r>
            <a:endParaRPr lang="fi-FI" dirty="0"/>
          </a:p>
        </p:txBody>
      </p:sp>
      <p:sp>
        <p:nvSpPr>
          <p:cNvPr id="4" name="Sisällön paikkamerkki 2">
            <a:extLst>
              <a:ext uri="{FF2B5EF4-FFF2-40B4-BE49-F238E27FC236}">
                <a16:creationId xmlns:a16="http://schemas.microsoft.com/office/drawing/2014/main" id="{1DD084A4-AC2B-6AE1-0502-38F598B47219}"/>
              </a:ext>
            </a:extLst>
          </p:cNvPr>
          <p:cNvSpPr>
            <a:spLocks noGrp="1"/>
          </p:cNvSpPr>
          <p:nvPr>
            <p:ph idx="1"/>
          </p:nvPr>
        </p:nvSpPr>
        <p:spPr>
          <a:xfrm>
            <a:off x="838200" y="1825625"/>
            <a:ext cx="5257800" cy="4351338"/>
          </a:xfrm>
        </p:spPr>
        <p:txBody>
          <a:bodyPr vert="horz" lIns="91440" tIns="45720" rIns="91440" bIns="45720" rtlCol="0" anchor="t">
            <a:noAutofit/>
          </a:bodyPr>
          <a:lstStyle/>
          <a:p>
            <a:pPr marL="0" indent="0">
              <a:buNone/>
            </a:pPr>
            <a:r>
              <a:rPr lang="fi-FI" sz="1500" b="1" dirty="0"/>
              <a:t>INFORMATION:</a:t>
            </a:r>
          </a:p>
          <a:p>
            <a:r>
              <a:rPr lang="en-US" sz="1500" dirty="0"/>
              <a:t>Genially is an online platform that allows users to create interactive and multimedia-rich content such as presentations, infographics, posters, and more</a:t>
            </a:r>
          </a:p>
          <a:p>
            <a:r>
              <a:rPr lang="en-US" sz="1500" dirty="0"/>
              <a:t>It provides a wide range of templates and design tools to help users create engaging visual materials easily</a:t>
            </a:r>
          </a:p>
          <a:p>
            <a:r>
              <a:rPr lang="en-US" sz="1500" dirty="0"/>
              <a:t>With Genially, you can incorporate animations, videos, audio, and other interactive elements to make your content more dynamic and captivating</a:t>
            </a:r>
            <a:endParaRPr lang="fi-FI" sz="1500" dirty="0"/>
          </a:p>
          <a:p>
            <a:pPr marL="0" indent="0">
              <a:buNone/>
            </a:pPr>
            <a:r>
              <a:rPr lang="fi-FI" sz="1500" b="1" dirty="0"/>
              <a:t>PROS:</a:t>
            </a:r>
          </a:p>
          <a:p>
            <a:r>
              <a:rPr lang="en-US" sz="1500" dirty="0">
                <a:latin typeface="+mn-lt"/>
              </a:rPr>
              <a:t>Free version available, Unlimited creations with free version</a:t>
            </a:r>
          </a:p>
          <a:p>
            <a:r>
              <a:rPr lang="en-US" sz="1500" dirty="0">
                <a:latin typeface="+mn-lt"/>
              </a:rPr>
              <a:t>Easy to use</a:t>
            </a:r>
          </a:p>
          <a:p>
            <a:r>
              <a:rPr lang="en-US" sz="1500" dirty="0">
                <a:latin typeface="+mn-lt"/>
              </a:rPr>
              <a:t>Lots of free templates</a:t>
            </a:r>
            <a:endParaRPr lang="fi-FI" sz="1500" dirty="0">
              <a:latin typeface="+mn-lt"/>
            </a:endParaRPr>
          </a:p>
          <a:p>
            <a:pPr marL="0" indent="0">
              <a:buNone/>
            </a:pPr>
            <a:r>
              <a:rPr lang="fi-FI" sz="1500" b="1" dirty="0"/>
              <a:t>CONS:</a:t>
            </a:r>
          </a:p>
          <a:p>
            <a:r>
              <a:rPr lang="en-US" sz="1500" dirty="0">
                <a:latin typeface="+mn-lt"/>
              </a:rPr>
              <a:t>Presentations have a genially watermark unless you get</a:t>
            </a:r>
            <a:r>
              <a:rPr lang="en-US" sz="1500" dirty="0"/>
              <a:t> the</a:t>
            </a:r>
            <a:r>
              <a:rPr lang="en-US" sz="1500" dirty="0">
                <a:latin typeface="+mn-lt"/>
              </a:rPr>
              <a:t> paid version</a:t>
            </a:r>
          </a:p>
          <a:p>
            <a:pPr marL="0" indent="0">
              <a:buNone/>
            </a:pPr>
            <a:endParaRPr lang="fi-FI" sz="1500" b="1" dirty="0"/>
          </a:p>
        </p:txBody>
      </p:sp>
      <p:sp>
        <p:nvSpPr>
          <p:cNvPr id="5" name="Sisällön paikkamerkki 2">
            <a:extLst>
              <a:ext uri="{FF2B5EF4-FFF2-40B4-BE49-F238E27FC236}">
                <a16:creationId xmlns:a16="http://schemas.microsoft.com/office/drawing/2014/main" id="{EF4FA5BC-14E2-BED8-BD43-89E15B98F503}"/>
              </a:ext>
            </a:extLst>
          </p:cNvPr>
          <p:cNvSpPr txBox="1">
            <a:spLocks/>
          </p:cNvSpPr>
          <p:nvPr/>
        </p:nvSpPr>
        <p:spPr>
          <a:xfrm>
            <a:off x="60960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500" b="1" dirty="0"/>
              <a:t>EXAMPLES WHERE TO USE IT:</a:t>
            </a:r>
          </a:p>
          <a:p>
            <a:r>
              <a:rPr lang="en-US" sz="1500" dirty="0"/>
              <a:t>Presentations</a:t>
            </a:r>
          </a:p>
          <a:p>
            <a:r>
              <a:rPr lang="en-US" sz="1500" dirty="0"/>
              <a:t>Infographics, Posters</a:t>
            </a:r>
          </a:p>
          <a:p>
            <a:r>
              <a:rPr lang="en-US" sz="1500" dirty="0"/>
              <a:t>E-learning materials, virtual environments</a:t>
            </a:r>
            <a:br>
              <a:rPr lang="en-US" sz="1500" dirty="0"/>
            </a:br>
            <a:endParaRPr lang="en-US" sz="1500" dirty="0"/>
          </a:p>
          <a:p>
            <a:pPr marL="0" indent="0">
              <a:buFont typeface="Arial" panose="020B0604020202020204" pitchFamily="34" charset="0"/>
              <a:buNone/>
            </a:pPr>
            <a:endParaRPr lang="en-US" sz="1500" dirty="0"/>
          </a:p>
          <a:p>
            <a:pPr marL="0" indent="0">
              <a:buFont typeface="Arial" panose="020B0604020202020204" pitchFamily="34" charset="0"/>
              <a:buNone/>
            </a:pPr>
            <a:br>
              <a:rPr lang="en-US" sz="1500" dirty="0"/>
            </a:br>
            <a:r>
              <a:rPr lang="en-US" sz="1500" b="1" dirty="0"/>
              <a:t>HOW TO USE IT?</a:t>
            </a:r>
          </a:p>
          <a:p>
            <a:pPr marL="0" indent="0">
              <a:buFont typeface="Arial" panose="020B0604020202020204" pitchFamily="34" charset="0"/>
              <a:buNone/>
            </a:pPr>
            <a:r>
              <a:rPr lang="en-US" sz="1500" dirty="0"/>
              <a:t>Genially offers academy and help center which can assist you to use genially better</a:t>
            </a:r>
          </a:p>
          <a:p>
            <a:pPr marL="0" indent="0">
              <a:buFont typeface="Arial" panose="020B0604020202020204" pitchFamily="34" charset="0"/>
              <a:buNone/>
            </a:pPr>
            <a:r>
              <a:rPr lang="en-US" sz="1500" dirty="0">
                <a:hlinkClick r:id="rId2"/>
              </a:rPr>
              <a:t>https://academy.genial.ly/en/</a:t>
            </a:r>
            <a:r>
              <a:rPr lang="en-US" sz="1500" dirty="0"/>
              <a:t> </a:t>
            </a:r>
          </a:p>
          <a:p>
            <a:pPr marL="0" indent="0">
              <a:buFont typeface="Arial" panose="020B0604020202020204" pitchFamily="34" charset="0"/>
              <a:buNone/>
            </a:pPr>
            <a:r>
              <a:rPr lang="en-US" sz="1500" dirty="0">
                <a:hlinkClick r:id="rId3"/>
              </a:rPr>
              <a:t>https://help.genial.ly/lang/en_us/?from=profile_menu</a:t>
            </a:r>
            <a:r>
              <a:rPr lang="en-US" sz="1500" dirty="0"/>
              <a:t> </a:t>
            </a:r>
          </a:p>
        </p:txBody>
      </p:sp>
      <p:sp>
        <p:nvSpPr>
          <p:cNvPr id="3" name="Päivämäärän paikkamerkki 2">
            <a:extLst>
              <a:ext uri="{FF2B5EF4-FFF2-40B4-BE49-F238E27FC236}">
                <a16:creationId xmlns:a16="http://schemas.microsoft.com/office/drawing/2014/main" id="{96DFCC4B-9E4B-F63B-0FCF-128F78CA371D}"/>
              </a:ext>
            </a:extLst>
          </p:cNvPr>
          <p:cNvSpPr>
            <a:spLocks noGrp="1"/>
          </p:cNvSpPr>
          <p:nvPr>
            <p:ph type="dt" sz="half" idx="10"/>
          </p:nvPr>
        </p:nvSpPr>
        <p:spPr/>
        <p:txBody>
          <a:bodyPr/>
          <a:lstStyle/>
          <a:p>
            <a:fld id="{E6221001-28BD-40D1-BE7C-1490E93A9B99}" type="datetime1">
              <a:rPr lang="fi-FI" smtClean="0"/>
              <a:t>12.6.2024</a:t>
            </a:fld>
            <a:endParaRPr lang="fi-FI" dirty="0"/>
          </a:p>
        </p:txBody>
      </p:sp>
      <p:sp>
        <p:nvSpPr>
          <p:cNvPr id="6" name="Alatunnisteen paikkamerkki 5">
            <a:extLst>
              <a:ext uri="{FF2B5EF4-FFF2-40B4-BE49-F238E27FC236}">
                <a16:creationId xmlns:a16="http://schemas.microsoft.com/office/drawing/2014/main" id="{EC3E2E34-ECE2-A1C8-6332-85F272B8DB16}"/>
              </a:ext>
            </a:extLst>
          </p:cNvPr>
          <p:cNvSpPr>
            <a:spLocks noGrp="1"/>
          </p:cNvSpPr>
          <p:nvPr>
            <p:ph type="ftr" sz="quarter" idx="11"/>
          </p:nvPr>
        </p:nvSpPr>
        <p:spPr/>
        <p:txBody>
          <a:bodyPr/>
          <a:lstStyle/>
          <a:p>
            <a:r>
              <a:rPr lang="en-US"/>
              <a:t>University of Eastern Finland, Niko Loikkanen, HEART-project/e-learning project</a:t>
            </a:r>
            <a:endParaRPr lang="fi-FI"/>
          </a:p>
        </p:txBody>
      </p:sp>
      <p:pic>
        <p:nvPicPr>
          <p:cNvPr id="7" name="Picture 4" descr="Genially, the platform for interactive animated content">
            <a:extLst>
              <a:ext uri="{FF2B5EF4-FFF2-40B4-BE49-F238E27FC236}">
                <a16:creationId xmlns:a16="http://schemas.microsoft.com/office/drawing/2014/main" id="{20A0EA15-E181-EAC8-0795-0AEC3A92F59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29000" y="365888"/>
            <a:ext cx="1324800" cy="132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168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ACB1FD2-5BC0-8E7A-F1D8-8A4D2F10ACFD}"/>
              </a:ext>
            </a:extLst>
          </p:cNvPr>
          <p:cNvSpPr>
            <a:spLocks noGrp="1"/>
          </p:cNvSpPr>
          <p:nvPr>
            <p:ph type="title"/>
          </p:nvPr>
        </p:nvSpPr>
        <p:spPr/>
        <p:txBody>
          <a:bodyPr/>
          <a:lstStyle/>
          <a:p>
            <a:r>
              <a:rPr lang="fi-FI" dirty="0"/>
              <a:t>Pitch</a:t>
            </a:r>
          </a:p>
        </p:txBody>
      </p:sp>
      <p:sp>
        <p:nvSpPr>
          <p:cNvPr id="4" name="Sisällön paikkamerkki 2">
            <a:extLst>
              <a:ext uri="{FF2B5EF4-FFF2-40B4-BE49-F238E27FC236}">
                <a16:creationId xmlns:a16="http://schemas.microsoft.com/office/drawing/2014/main" id="{657D8DEF-44BC-2F22-0717-65030C6D5DA4}"/>
              </a:ext>
            </a:extLst>
          </p:cNvPr>
          <p:cNvSpPr>
            <a:spLocks noGrp="1"/>
          </p:cNvSpPr>
          <p:nvPr>
            <p:ph idx="1"/>
          </p:nvPr>
        </p:nvSpPr>
        <p:spPr>
          <a:xfrm>
            <a:off x="838200" y="1825625"/>
            <a:ext cx="5257800" cy="4351338"/>
          </a:xfrm>
        </p:spPr>
        <p:txBody>
          <a:bodyPr>
            <a:normAutofit lnSpcReduction="10000"/>
          </a:bodyPr>
          <a:lstStyle/>
          <a:p>
            <a:pPr marL="0" indent="0">
              <a:buNone/>
            </a:pPr>
            <a:r>
              <a:rPr lang="fi-FI" sz="1500" b="1" dirty="0"/>
              <a:t>INFORMATION:</a:t>
            </a:r>
          </a:p>
          <a:p>
            <a:r>
              <a:rPr lang="en-US" sz="1500" dirty="0"/>
              <a:t>Pitch is a collaborative presentation software that allows teams to create and share presentations.</a:t>
            </a:r>
          </a:p>
          <a:p>
            <a:r>
              <a:rPr lang="en-US" sz="1500" dirty="0"/>
              <a:t>It offers features like real-time collaboration, customizable templates, and integration with other productivity tools</a:t>
            </a:r>
            <a:endParaRPr lang="fi-FI" sz="1500" dirty="0"/>
          </a:p>
          <a:p>
            <a:pPr marL="0" indent="0">
              <a:buNone/>
            </a:pPr>
            <a:endParaRPr lang="fi-FI" sz="1500" dirty="0"/>
          </a:p>
          <a:p>
            <a:pPr marL="0" indent="0">
              <a:buNone/>
            </a:pPr>
            <a:r>
              <a:rPr lang="fi-FI" sz="1500" b="1" dirty="0"/>
              <a:t>PROS:</a:t>
            </a:r>
          </a:p>
          <a:p>
            <a:r>
              <a:rPr lang="en-US" sz="1500" dirty="0">
                <a:latin typeface="+mn-lt"/>
              </a:rPr>
              <a:t>Free to use</a:t>
            </a:r>
          </a:p>
          <a:p>
            <a:r>
              <a:rPr lang="en-US" sz="1500" dirty="0">
                <a:latin typeface="+mn-lt"/>
              </a:rPr>
              <a:t>Great alternative for PowerPoint</a:t>
            </a:r>
          </a:p>
          <a:p>
            <a:r>
              <a:rPr lang="en-US" sz="1500" dirty="0">
                <a:latin typeface="+mn-lt"/>
              </a:rPr>
              <a:t>Very good “how to” -section</a:t>
            </a:r>
          </a:p>
          <a:p>
            <a:pPr marL="0" indent="0">
              <a:buNone/>
            </a:pPr>
            <a:endParaRPr lang="fi-FI" sz="1500" dirty="0"/>
          </a:p>
          <a:p>
            <a:pPr marL="0" indent="0">
              <a:buNone/>
            </a:pPr>
            <a:br>
              <a:rPr lang="fi-FI" sz="1500" dirty="0"/>
            </a:br>
            <a:br>
              <a:rPr lang="fi-FI" sz="1500" dirty="0"/>
            </a:br>
            <a:r>
              <a:rPr lang="fi-FI" sz="1500" b="1" dirty="0"/>
              <a:t>CONS:</a:t>
            </a:r>
          </a:p>
          <a:p>
            <a:r>
              <a:rPr lang="en-US" sz="1500" dirty="0">
                <a:latin typeface="+mn-lt"/>
              </a:rPr>
              <a:t>Free version does not have all the features</a:t>
            </a:r>
            <a:endParaRPr lang="fi-FI" sz="1500" dirty="0"/>
          </a:p>
        </p:txBody>
      </p:sp>
      <p:sp>
        <p:nvSpPr>
          <p:cNvPr id="5" name="Sisällön paikkamerkki 2">
            <a:extLst>
              <a:ext uri="{FF2B5EF4-FFF2-40B4-BE49-F238E27FC236}">
                <a16:creationId xmlns:a16="http://schemas.microsoft.com/office/drawing/2014/main" id="{765A9E08-5A60-3C5F-9395-66F8A5B14C50}"/>
              </a:ext>
            </a:extLst>
          </p:cNvPr>
          <p:cNvSpPr txBox="1">
            <a:spLocks/>
          </p:cNvSpPr>
          <p:nvPr/>
        </p:nvSpPr>
        <p:spPr>
          <a:xfrm>
            <a:off x="60960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i-FI" sz="1500" b="1" dirty="0"/>
              <a:t>EXAMPLES WHERE TO USE IT:</a:t>
            </a:r>
          </a:p>
          <a:p>
            <a:r>
              <a:rPr lang="en-US" sz="1500" dirty="0">
                <a:latin typeface="+mn-lt"/>
              </a:rPr>
              <a:t>Presentations</a:t>
            </a:r>
          </a:p>
          <a:p>
            <a:r>
              <a:rPr lang="en-US" sz="1500" dirty="0"/>
              <a:t>Collaborative planning/Teamwork</a:t>
            </a:r>
            <a:endParaRPr lang="en-US" sz="1500" dirty="0">
              <a:latin typeface="+mn-lt"/>
            </a:endParaRPr>
          </a:p>
          <a:p>
            <a:pPr marL="0" indent="0">
              <a:buFont typeface="Arial" panose="020B0604020202020204" pitchFamily="34" charset="0"/>
              <a:buNone/>
            </a:pPr>
            <a:br>
              <a:rPr lang="fi-FI" sz="1500" dirty="0"/>
            </a:br>
            <a:endParaRPr lang="fi-FI" sz="1500" dirty="0"/>
          </a:p>
          <a:p>
            <a:pPr marL="0" indent="0">
              <a:buFont typeface="Arial" panose="020B0604020202020204" pitchFamily="34" charset="0"/>
              <a:buNone/>
            </a:pPr>
            <a:br>
              <a:rPr lang="fi-FI" sz="1500" dirty="0"/>
            </a:br>
            <a:r>
              <a:rPr lang="fi-FI" sz="1500" b="1" dirty="0"/>
              <a:t>HOW TO USE IT?</a:t>
            </a:r>
          </a:p>
          <a:p>
            <a:pPr marL="0" indent="0">
              <a:buNone/>
            </a:pPr>
            <a:r>
              <a:rPr lang="en-US" sz="1500" dirty="0">
                <a:latin typeface="+mn-lt"/>
              </a:rPr>
              <a:t>Pitch has multiple articles on how to use the software and they can be found here:</a:t>
            </a:r>
          </a:p>
          <a:p>
            <a:r>
              <a:rPr lang="en-US" sz="1500" dirty="0">
                <a:latin typeface="+mn-lt"/>
                <a:hlinkClick r:id="rId2"/>
              </a:rPr>
              <a:t>https://help.pitch.com/en/</a:t>
            </a:r>
            <a:endParaRPr lang="en-US" sz="1500" dirty="0">
              <a:latin typeface="+mn-lt"/>
            </a:endParaRPr>
          </a:p>
          <a:p>
            <a:pPr marL="0" indent="0">
              <a:buFont typeface="Arial" panose="020B0604020202020204" pitchFamily="34" charset="0"/>
              <a:buNone/>
            </a:pPr>
            <a:endParaRPr lang="fi-FI" dirty="0"/>
          </a:p>
        </p:txBody>
      </p:sp>
      <p:sp>
        <p:nvSpPr>
          <p:cNvPr id="3" name="Päivämäärän paikkamerkki 2">
            <a:extLst>
              <a:ext uri="{FF2B5EF4-FFF2-40B4-BE49-F238E27FC236}">
                <a16:creationId xmlns:a16="http://schemas.microsoft.com/office/drawing/2014/main" id="{AC8B997C-2177-DA54-0E73-35DE7E8860C9}"/>
              </a:ext>
            </a:extLst>
          </p:cNvPr>
          <p:cNvSpPr>
            <a:spLocks noGrp="1"/>
          </p:cNvSpPr>
          <p:nvPr>
            <p:ph type="dt" sz="half" idx="10"/>
          </p:nvPr>
        </p:nvSpPr>
        <p:spPr/>
        <p:txBody>
          <a:bodyPr/>
          <a:lstStyle/>
          <a:p>
            <a:fld id="{2367AE72-07B9-4D20-A4B3-746829C2B9D5}" type="datetime1">
              <a:rPr lang="fi-FI" smtClean="0"/>
              <a:t>12.6.2024</a:t>
            </a:fld>
            <a:endParaRPr lang="fi-FI"/>
          </a:p>
        </p:txBody>
      </p:sp>
      <p:sp>
        <p:nvSpPr>
          <p:cNvPr id="6" name="Alatunnisteen paikkamerkki 5">
            <a:extLst>
              <a:ext uri="{FF2B5EF4-FFF2-40B4-BE49-F238E27FC236}">
                <a16:creationId xmlns:a16="http://schemas.microsoft.com/office/drawing/2014/main" id="{E6784694-F623-EE26-16C1-5F03BE07EA3A}"/>
              </a:ext>
            </a:extLst>
          </p:cNvPr>
          <p:cNvSpPr>
            <a:spLocks noGrp="1"/>
          </p:cNvSpPr>
          <p:nvPr>
            <p:ph type="ftr" sz="quarter" idx="11"/>
          </p:nvPr>
        </p:nvSpPr>
        <p:spPr/>
        <p:txBody>
          <a:bodyPr/>
          <a:lstStyle/>
          <a:p>
            <a:r>
              <a:rPr lang="en-US"/>
              <a:t>University of Eastern Finland, Niko Loikkanen, HEART-project/e-learning project</a:t>
            </a:r>
            <a:endParaRPr lang="fi-FI"/>
          </a:p>
        </p:txBody>
      </p:sp>
      <p:pic>
        <p:nvPicPr>
          <p:cNvPr id="7" name="Picture 2" descr="Esitysohjelma Pitch: vaihtoehto Powerpointille | Mikrobitti">
            <a:extLst>
              <a:ext uri="{FF2B5EF4-FFF2-40B4-BE49-F238E27FC236}">
                <a16:creationId xmlns:a16="http://schemas.microsoft.com/office/drawing/2014/main" id="{CB818A8D-EEC2-708C-15D4-40412486D33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29000" y="530595"/>
            <a:ext cx="1324800" cy="994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69781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7975E8-54D0-E845-2DAF-0111B57A7B0A}"/>
              </a:ext>
            </a:extLst>
          </p:cNvPr>
          <p:cNvSpPr>
            <a:spLocks noGrp="1"/>
          </p:cNvSpPr>
          <p:nvPr>
            <p:ph type="title"/>
          </p:nvPr>
        </p:nvSpPr>
        <p:spPr/>
        <p:txBody>
          <a:bodyPr/>
          <a:lstStyle/>
          <a:p>
            <a:r>
              <a:rPr lang="fi-FI" dirty="0" err="1"/>
              <a:t>Canva</a:t>
            </a:r>
            <a:endParaRPr lang="fi-FI" dirty="0"/>
          </a:p>
        </p:txBody>
      </p:sp>
      <p:sp>
        <p:nvSpPr>
          <p:cNvPr id="4" name="Sisällön paikkamerkki 2">
            <a:extLst>
              <a:ext uri="{FF2B5EF4-FFF2-40B4-BE49-F238E27FC236}">
                <a16:creationId xmlns:a16="http://schemas.microsoft.com/office/drawing/2014/main" id="{AECC0584-CBB8-23B0-22CD-3313C1837280}"/>
              </a:ext>
            </a:extLst>
          </p:cNvPr>
          <p:cNvSpPr>
            <a:spLocks noGrp="1"/>
          </p:cNvSpPr>
          <p:nvPr>
            <p:ph idx="1"/>
          </p:nvPr>
        </p:nvSpPr>
        <p:spPr>
          <a:xfrm>
            <a:off x="838200" y="1825625"/>
            <a:ext cx="5257800" cy="4351338"/>
          </a:xfrm>
        </p:spPr>
        <p:txBody>
          <a:bodyPr>
            <a:normAutofit fontScale="62500" lnSpcReduction="20000"/>
          </a:bodyPr>
          <a:lstStyle/>
          <a:p>
            <a:pPr marL="0" indent="0">
              <a:buNone/>
            </a:pPr>
            <a:r>
              <a:rPr lang="en-US" sz="2400" b="1" dirty="0"/>
              <a:t>INFORMATION:</a:t>
            </a:r>
          </a:p>
          <a:p>
            <a:r>
              <a:rPr lang="en-US" sz="2400" dirty="0"/>
              <a:t>Canva is a popular online graphic design platform that allows users to create a wide range of visual content, including presentations, social media graphics, posters, flyers, invitations, and more</a:t>
            </a:r>
          </a:p>
          <a:p>
            <a:r>
              <a:rPr lang="en-US" sz="2400" dirty="0"/>
              <a:t>Canva has over million pictures, fonts and graphics ready for use</a:t>
            </a:r>
          </a:p>
          <a:p>
            <a:r>
              <a:rPr lang="en-US" sz="2400" dirty="0"/>
              <a:t>It offers a user-friendly interface with drag-and-drop functionality, making it accessible to people without extensive design experience</a:t>
            </a:r>
          </a:p>
          <a:p>
            <a:pPr marL="0" indent="0">
              <a:buNone/>
            </a:pPr>
            <a:br>
              <a:rPr lang="en-US" sz="2400" dirty="0"/>
            </a:br>
            <a:r>
              <a:rPr lang="en-US" sz="2400" b="1" dirty="0"/>
              <a:t>PROS:</a:t>
            </a:r>
          </a:p>
          <a:p>
            <a:r>
              <a:rPr lang="en-US" sz="2400" dirty="0">
                <a:latin typeface="+mn-lt"/>
              </a:rPr>
              <a:t>Free to use</a:t>
            </a:r>
          </a:p>
          <a:p>
            <a:r>
              <a:rPr lang="en-US" sz="2400" dirty="0"/>
              <a:t>Easy to use</a:t>
            </a:r>
            <a:endParaRPr lang="en-US" sz="2400" dirty="0">
              <a:latin typeface="+mn-lt"/>
            </a:endParaRPr>
          </a:p>
          <a:p>
            <a:r>
              <a:rPr lang="en-US" sz="2400" dirty="0">
                <a:latin typeface="+mn-lt"/>
              </a:rPr>
              <a:t>Tons of materials, fonts and designs</a:t>
            </a:r>
          </a:p>
          <a:p>
            <a:pPr marL="0" indent="0">
              <a:buNone/>
            </a:pPr>
            <a:br>
              <a:rPr lang="en-US" sz="2400" dirty="0"/>
            </a:br>
            <a:r>
              <a:rPr lang="en-US" sz="2400" b="1" dirty="0"/>
              <a:t>CONS:</a:t>
            </a:r>
          </a:p>
          <a:p>
            <a:r>
              <a:rPr lang="en-US" sz="2400" dirty="0"/>
              <a:t>Some of the materials are locked behind a payment</a:t>
            </a:r>
          </a:p>
          <a:p>
            <a:endParaRPr lang="en-US" sz="2400" dirty="0"/>
          </a:p>
          <a:p>
            <a:endParaRPr lang="fi-FI" dirty="0"/>
          </a:p>
        </p:txBody>
      </p:sp>
      <p:sp>
        <p:nvSpPr>
          <p:cNvPr id="5" name="Sisällön paikkamerkki 2">
            <a:extLst>
              <a:ext uri="{FF2B5EF4-FFF2-40B4-BE49-F238E27FC236}">
                <a16:creationId xmlns:a16="http://schemas.microsoft.com/office/drawing/2014/main" id="{9B71DACF-ADE6-37B6-CA0D-03BE4DE12569}"/>
              </a:ext>
            </a:extLst>
          </p:cNvPr>
          <p:cNvSpPr txBox="1">
            <a:spLocks/>
          </p:cNvSpPr>
          <p:nvPr/>
        </p:nvSpPr>
        <p:spPr>
          <a:xfrm>
            <a:off x="60960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500" b="1" dirty="0"/>
              <a:t>EXAMPLES WHERE TO USE IT:</a:t>
            </a:r>
          </a:p>
          <a:p>
            <a:r>
              <a:rPr lang="en-US" sz="1500" dirty="0"/>
              <a:t>Presentations</a:t>
            </a:r>
          </a:p>
          <a:p>
            <a:r>
              <a:rPr lang="en-US" sz="1500" dirty="0"/>
              <a:t>Creating additional materials for virtual spaces</a:t>
            </a:r>
          </a:p>
          <a:p>
            <a:r>
              <a:rPr lang="en-US" sz="1500" dirty="0"/>
              <a:t>Visualizing different parts of intangible cultural heritage</a:t>
            </a:r>
          </a:p>
          <a:p>
            <a:endParaRPr lang="en-US" sz="1500" dirty="0"/>
          </a:p>
          <a:p>
            <a:pPr marL="0" indent="0">
              <a:buNone/>
            </a:pPr>
            <a:endParaRPr lang="en-US" sz="1500" dirty="0"/>
          </a:p>
          <a:p>
            <a:pPr marL="0" indent="0">
              <a:buNone/>
            </a:pPr>
            <a:endParaRPr lang="en-US" sz="1500" dirty="0"/>
          </a:p>
          <a:p>
            <a:pPr marL="0" indent="0">
              <a:buNone/>
            </a:pPr>
            <a:r>
              <a:rPr lang="en-US" sz="1500" b="1" dirty="0"/>
              <a:t>HOW TO USE IT?</a:t>
            </a:r>
          </a:p>
          <a:p>
            <a:pPr marL="0" indent="0">
              <a:buFont typeface="Arial" panose="020B0604020202020204" pitchFamily="34" charset="0"/>
              <a:buNone/>
            </a:pPr>
            <a:r>
              <a:rPr lang="en-US" sz="1500" dirty="0"/>
              <a:t>Canva offers good guides on how to get started.</a:t>
            </a:r>
          </a:p>
          <a:p>
            <a:r>
              <a:rPr lang="en-US" sz="1500" dirty="0">
                <a:hlinkClick r:id="rId2"/>
              </a:rPr>
              <a:t>https://www.canva.com/learn/how-to-canva-beginners-guide/</a:t>
            </a:r>
            <a:r>
              <a:rPr lang="en-US" sz="1500" dirty="0"/>
              <a:t> </a:t>
            </a:r>
          </a:p>
        </p:txBody>
      </p:sp>
      <p:sp>
        <p:nvSpPr>
          <p:cNvPr id="3" name="Päivämäärän paikkamerkki 2">
            <a:extLst>
              <a:ext uri="{FF2B5EF4-FFF2-40B4-BE49-F238E27FC236}">
                <a16:creationId xmlns:a16="http://schemas.microsoft.com/office/drawing/2014/main" id="{BA89CD50-B9DE-72D5-1951-6C5595DA2810}"/>
              </a:ext>
            </a:extLst>
          </p:cNvPr>
          <p:cNvSpPr>
            <a:spLocks noGrp="1"/>
          </p:cNvSpPr>
          <p:nvPr>
            <p:ph type="dt" sz="half" idx="10"/>
          </p:nvPr>
        </p:nvSpPr>
        <p:spPr/>
        <p:txBody>
          <a:bodyPr/>
          <a:lstStyle/>
          <a:p>
            <a:fld id="{9110CB68-7C3B-4BAC-A631-C089F864CB68}" type="datetime1">
              <a:rPr lang="fi-FI" smtClean="0"/>
              <a:t>12.6.2024</a:t>
            </a:fld>
            <a:endParaRPr lang="fi-FI"/>
          </a:p>
        </p:txBody>
      </p:sp>
      <p:sp>
        <p:nvSpPr>
          <p:cNvPr id="6" name="Alatunnisteen paikkamerkki 5">
            <a:extLst>
              <a:ext uri="{FF2B5EF4-FFF2-40B4-BE49-F238E27FC236}">
                <a16:creationId xmlns:a16="http://schemas.microsoft.com/office/drawing/2014/main" id="{17C9A403-7D8A-8C2D-88B6-CE51502D7F80}"/>
              </a:ext>
            </a:extLst>
          </p:cNvPr>
          <p:cNvSpPr>
            <a:spLocks noGrp="1"/>
          </p:cNvSpPr>
          <p:nvPr>
            <p:ph type="ftr" sz="quarter" idx="11"/>
          </p:nvPr>
        </p:nvSpPr>
        <p:spPr/>
        <p:txBody>
          <a:bodyPr/>
          <a:lstStyle/>
          <a:p>
            <a:r>
              <a:rPr lang="en-US"/>
              <a:t>University of Eastern Finland, Niko Loikkanen, HEART-project/e-learning project</a:t>
            </a:r>
            <a:endParaRPr lang="fi-FI"/>
          </a:p>
        </p:txBody>
      </p:sp>
      <p:pic>
        <p:nvPicPr>
          <p:cNvPr id="7" name="Picture 4" descr="Canva: Design, Photo &amp; Video – Google Play ‑sovellukset">
            <a:extLst>
              <a:ext uri="{FF2B5EF4-FFF2-40B4-BE49-F238E27FC236}">
                <a16:creationId xmlns:a16="http://schemas.microsoft.com/office/drawing/2014/main" id="{05E98499-E801-CED2-F428-35329402392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29000" y="365125"/>
            <a:ext cx="1324800" cy="132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79708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458FC9A-4EC2-FE65-DDBA-0AB336E916B6}"/>
              </a:ext>
            </a:extLst>
          </p:cNvPr>
          <p:cNvSpPr>
            <a:spLocks noGrp="1"/>
          </p:cNvSpPr>
          <p:nvPr>
            <p:ph type="title"/>
          </p:nvPr>
        </p:nvSpPr>
        <p:spPr/>
        <p:style>
          <a:lnRef idx="2">
            <a:schemeClr val="dk1"/>
          </a:lnRef>
          <a:fillRef idx="1">
            <a:schemeClr val="lt1"/>
          </a:fillRef>
          <a:effectRef idx="0">
            <a:schemeClr val="dk1"/>
          </a:effectRef>
          <a:fontRef idx="minor">
            <a:schemeClr val="dk1"/>
          </a:fontRef>
        </p:style>
        <p:txBody>
          <a:bodyPr/>
          <a:lstStyle/>
          <a:p>
            <a:r>
              <a:rPr lang="en-US" dirty="0"/>
              <a:t>Quizzes and engagement tools</a:t>
            </a:r>
          </a:p>
        </p:txBody>
      </p:sp>
      <p:sp>
        <p:nvSpPr>
          <p:cNvPr id="3" name="Sisällön paikkamerkki 2">
            <a:extLst>
              <a:ext uri="{FF2B5EF4-FFF2-40B4-BE49-F238E27FC236}">
                <a16:creationId xmlns:a16="http://schemas.microsoft.com/office/drawing/2014/main" id="{9E5FB1CD-AD83-8105-15E4-9AC8FE421385}"/>
              </a:ext>
            </a:extLst>
          </p:cNvPr>
          <p:cNvSpPr>
            <a:spLocks noGrp="1"/>
          </p:cNvSpPr>
          <p:nvPr>
            <p:ph idx="1"/>
          </p:nvPr>
        </p:nvSpPr>
        <p:spPr/>
        <p:txBody>
          <a:bodyPr vert="horz" lIns="91440" tIns="45720" rIns="91440" bIns="45720" rtlCol="0" anchor="t">
            <a:normAutofit/>
          </a:bodyPr>
          <a:lstStyle/>
          <a:p>
            <a:pPr marL="0" indent="0" algn="just">
              <a:buNone/>
            </a:pPr>
            <a:r>
              <a:rPr lang="en-US" dirty="0"/>
              <a:t>These tools are great way to add more interaction for workshops or other activities. They are also fun way to test participants for knowledge on something. With these tools you can also promote a </a:t>
            </a:r>
            <a:r>
              <a:rPr lang="en-US"/>
              <a:t>more </a:t>
            </a:r>
            <a:r>
              <a:rPr lang="en-US" dirty="0"/>
              <a:t>participatory approach in forms of brainstorming and collecting ideas.</a:t>
            </a:r>
            <a:endParaRPr lang="en-US"/>
          </a:p>
        </p:txBody>
      </p:sp>
      <p:sp>
        <p:nvSpPr>
          <p:cNvPr id="4" name="Päivämäärän paikkamerkki 3">
            <a:extLst>
              <a:ext uri="{FF2B5EF4-FFF2-40B4-BE49-F238E27FC236}">
                <a16:creationId xmlns:a16="http://schemas.microsoft.com/office/drawing/2014/main" id="{7EE6927D-4565-C4A9-6CE7-2E778C331D46}"/>
              </a:ext>
            </a:extLst>
          </p:cNvPr>
          <p:cNvSpPr>
            <a:spLocks noGrp="1"/>
          </p:cNvSpPr>
          <p:nvPr>
            <p:ph type="dt" sz="half" idx="10"/>
          </p:nvPr>
        </p:nvSpPr>
        <p:spPr/>
        <p:txBody>
          <a:bodyPr/>
          <a:lstStyle/>
          <a:p>
            <a:fld id="{D6511DED-EE41-4904-9CC8-6278A754E7A7}" type="datetime1">
              <a:rPr lang="fi-FI" smtClean="0"/>
              <a:t>12.6.2024</a:t>
            </a:fld>
            <a:endParaRPr lang="fi-FI"/>
          </a:p>
        </p:txBody>
      </p:sp>
      <p:sp>
        <p:nvSpPr>
          <p:cNvPr id="5" name="Alatunnisteen paikkamerkki 4">
            <a:extLst>
              <a:ext uri="{FF2B5EF4-FFF2-40B4-BE49-F238E27FC236}">
                <a16:creationId xmlns:a16="http://schemas.microsoft.com/office/drawing/2014/main" id="{1F890D53-EAD0-7283-EFD1-CEB616E967DF}"/>
              </a:ext>
            </a:extLst>
          </p:cNvPr>
          <p:cNvSpPr>
            <a:spLocks noGrp="1"/>
          </p:cNvSpPr>
          <p:nvPr>
            <p:ph type="ftr" sz="quarter" idx="11"/>
          </p:nvPr>
        </p:nvSpPr>
        <p:spPr/>
        <p:txBody>
          <a:bodyPr/>
          <a:lstStyle/>
          <a:p>
            <a:r>
              <a:rPr lang="en-US"/>
              <a:t>University of Eastern Finland, Niko Loikkanen, HEART-project/e-learning project</a:t>
            </a:r>
            <a:endParaRPr lang="fi-FI"/>
          </a:p>
        </p:txBody>
      </p:sp>
    </p:spTree>
    <p:extLst>
      <p:ext uri="{BB962C8B-B14F-4D97-AF65-F5344CB8AC3E}">
        <p14:creationId xmlns:p14="http://schemas.microsoft.com/office/powerpoint/2010/main" val="35823475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C4E3D7E-67DC-C024-BD45-C2D2106DAF23}"/>
              </a:ext>
            </a:extLst>
          </p:cNvPr>
          <p:cNvSpPr>
            <a:spLocks noGrp="1"/>
          </p:cNvSpPr>
          <p:nvPr>
            <p:ph type="title"/>
          </p:nvPr>
        </p:nvSpPr>
        <p:spPr/>
        <p:txBody>
          <a:bodyPr/>
          <a:lstStyle/>
          <a:p>
            <a:r>
              <a:rPr lang="en-US" dirty="0"/>
              <a:t>Kahoot</a:t>
            </a:r>
          </a:p>
        </p:txBody>
      </p:sp>
      <p:sp>
        <p:nvSpPr>
          <p:cNvPr id="4" name="Sisällön paikkamerkki 2">
            <a:extLst>
              <a:ext uri="{FF2B5EF4-FFF2-40B4-BE49-F238E27FC236}">
                <a16:creationId xmlns:a16="http://schemas.microsoft.com/office/drawing/2014/main" id="{DE8698DF-A4FE-B6FC-3CC3-6D3C56DC9ED1}"/>
              </a:ext>
            </a:extLst>
          </p:cNvPr>
          <p:cNvSpPr>
            <a:spLocks noGrp="1"/>
          </p:cNvSpPr>
          <p:nvPr>
            <p:ph idx="1"/>
          </p:nvPr>
        </p:nvSpPr>
        <p:spPr>
          <a:xfrm>
            <a:off x="838200" y="1825625"/>
            <a:ext cx="5257800" cy="4351338"/>
          </a:xfrm>
        </p:spPr>
        <p:txBody>
          <a:bodyPr>
            <a:normAutofit/>
          </a:bodyPr>
          <a:lstStyle/>
          <a:p>
            <a:pPr marL="0" indent="0">
              <a:buNone/>
            </a:pPr>
            <a:r>
              <a:rPr lang="en-US" sz="1500" b="1" dirty="0"/>
              <a:t>INFORMATION:</a:t>
            </a:r>
          </a:p>
          <a:p>
            <a:r>
              <a:rPr lang="en-US" sz="1500" dirty="0"/>
              <a:t>Kahoot is an online platform used primarily for educational purposes, but also for entertainment and training</a:t>
            </a:r>
          </a:p>
          <a:p>
            <a:r>
              <a:rPr lang="en-US" sz="1500" dirty="0"/>
              <a:t>It allows users to create, play, and share quizzes, surveys, and discussions in a game-like format</a:t>
            </a:r>
          </a:p>
          <a:p>
            <a:pPr marL="0" indent="0">
              <a:buNone/>
            </a:pPr>
            <a:r>
              <a:rPr lang="en-US" sz="1500" b="1" dirty="0"/>
              <a:t>PROS:</a:t>
            </a:r>
          </a:p>
          <a:p>
            <a:r>
              <a:rPr lang="en-US" sz="1500" dirty="0"/>
              <a:t> Free version available and it has good amount of features​</a:t>
            </a:r>
          </a:p>
          <a:p>
            <a:r>
              <a:rPr lang="en-US" sz="1500" dirty="0"/>
              <a:t>Can be used in all levels of formal and non formal education</a:t>
            </a:r>
          </a:p>
          <a:p>
            <a:pPr marL="0" indent="0">
              <a:buNone/>
            </a:pPr>
            <a:r>
              <a:rPr lang="en-US" sz="1500" b="1" dirty="0"/>
              <a:t>CONS:</a:t>
            </a:r>
          </a:p>
          <a:p>
            <a:r>
              <a:rPr lang="en-US" sz="1500" dirty="0"/>
              <a:t>Free version is does not have all the features unlocked</a:t>
            </a:r>
          </a:p>
        </p:txBody>
      </p:sp>
      <p:sp>
        <p:nvSpPr>
          <p:cNvPr id="5" name="Sisällön paikkamerkki 2">
            <a:extLst>
              <a:ext uri="{FF2B5EF4-FFF2-40B4-BE49-F238E27FC236}">
                <a16:creationId xmlns:a16="http://schemas.microsoft.com/office/drawing/2014/main" id="{795ACBA0-02DE-4BF1-7DCE-41ACE20793D5}"/>
              </a:ext>
            </a:extLst>
          </p:cNvPr>
          <p:cNvSpPr txBox="1">
            <a:spLocks/>
          </p:cNvSpPr>
          <p:nvPr/>
        </p:nvSpPr>
        <p:spPr>
          <a:xfrm>
            <a:off x="60960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500" b="1" dirty="0"/>
              <a:t>EXAMPLES WHERE TO USE IT:</a:t>
            </a:r>
          </a:p>
          <a:p>
            <a:r>
              <a:rPr lang="en-US" sz="1500" dirty="0"/>
              <a:t>Quizzes to test your knowledge on certain ​subjects</a:t>
            </a:r>
          </a:p>
          <a:p>
            <a:r>
              <a:rPr lang="en-US" sz="1500" dirty="0"/>
              <a:t>Add interaction into the workshops</a:t>
            </a:r>
            <a:br>
              <a:rPr lang="en-US" sz="1500" dirty="0"/>
            </a:br>
            <a:endParaRPr lang="en-US" sz="1500" dirty="0"/>
          </a:p>
          <a:p>
            <a:pPr marL="0" indent="0">
              <a:buFont typeface="Arial" panose="020B0604020202020204" pitchFamily="34" charset="0"/>
              <a:buNone/>
            </a:pPr>
            <a:br>
              <a:rPr lang="en-US" sz="1500" dirty="0"/>
            </a:br>
            <a:r>
              <a:rPr lang="en-US" sz="1500" b="1" dirty="0"/>
              <a:t>HOW TO USE IT?</a:t>
            </a:r>
          </a:p>
          <a:p>
            <a:pPr marL="0" indent="0">
              <a:buNone/>
            </a:pPr>
            <a:r>
              <a:rPr lang="en-US" sz="1500" dirty="0"/>
              <a:t>Kahoot has help section on their website and it can be found here:​</a:t>
            </a:r>
          </a:p>
          <a:p>
            <a:r>
              <a:rPr lang="en-US" sz="1500" dirty="0">
                <a:hlinkClick r:id="rId2"/>
              </a:rPr>
              <a:t>https://support.kahoot.com/hc/en-us</a:t>
            </a:r>
            <a:r>
              <a:rPr lang="en-US" sz="1500" dirty="0"/>
              <a:t> </a:t>
            </a:r>
          </a:p>
        </p:txBody>
      </p:sp>
      <p:sp>
        <p:nvSpPr>
          <p:cNvPr id="3" name="Päivämäärän paikkamerkki 2">
            <a:extLst>
              <a:ext uri="{FF2B5EF4-FFF2-40B4-BE49-F238E27FC236}">
                <a16:creationId xmlns:a16="http://schemas.microsoft.com/office/drawing/2014/main" id="{EC33B2CA-C7DE-EF84-6B6F-92AA4591ED1D}"/>
              </a:ext>
            </a:extLst>
          </p:cNvPr>
          <p:cNvSpPr>
            <a:spLocks noGrp="1"/>
          </p:cNvSpPr>
          <p:nvPr>
            <p:ph type="dt" sz="half" idx="10"/>
          </p:nvPr>
        </p:nvSpPr>
        <p:spPr/>
        <p:txBody>
          <a:bodyPr/>
          <a:lstStyle/>
          <a:p>
            <a:fld id="{A1FCCB72-64CF-4140-988D-4D9771DCA6B4}" type="datetime1">
              <a:rPr lang="fi-FI" smtClean="0"/>
              <a:t>12.6.2024</a:t>
            </a:fld>
            <a:endParaRPr lang="fi-FI"/>
          </a:p>
        </p:txBody>
      </p:sp>
      <p:sp>
        <p:nvSpPr>
          <p:cNvPr id="6" name="Alatunnisteen paikkamerkki 5">
            <a:extLst>
              <a:ext uri="{FF2B5EF4-FFF2-40B4-BE49-F238E27FC236}">
                <a16:creationId xmlns:a16="http://schemas.microsoft.com/office/drawing/2014/main" id="{88DA0659-06CD-E4F8-DCB8-0919EBC746CB}"/>
              </a:ext>
            </a:extLst>
          </p:cNvPr>
          <p:cNvSpPr>
            <a:spLocks noGrp="1"/>
          </p:cNvSpPr>
          <p:nvPr>
            <p:ph type="ftr" sz="quarter" idx="11"/>
          </p:nvPr>
        </p:nvSpPr>
        <p:spPr/>
        <p:txBody>
          <a:bodyPr/>
          <a:lstStyle/>
          <a:p>
            <a:r>
              <a:rPr lang="en-US"/>
              <a:t>University of Eastern Finland, Niko Loikkanen, HEART-project/e-learning project</a:t>
            </a:r>
            <a:endParaRPr lang="fi-FI"/>
          </a:p>
        </p:txBody>
      </p:sp>
      <p:pic>
        <p:nvPicPr>
          <p:cNvPr id="1026" name="Picture 2">
            <a:extLst>
              <a:ext uri="{FF2B5EF4-FFF2-40B4-BE49-F238E27FC236}">
                <a16:creationId xmlns:a16="http://schemas.microsoft.com/office/drawing/2014/main" id="{F28D4167-5ACF-05E8-2B5C-7BF67A15A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29000" y="681037"/>
            <a:ext cx="1324800" cy="451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60723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489BD3F-F98D-651C-595D-E1B753D82727}"/>
              </a:ext>
            </a:extLst>
          </p:cNvPr>
          <p:cNvSpPr>
            <a:spLocks noGrp="1"/>
          </p:cNvSpPr>
          <p:nvPr>
            <p:ph type="title"/>
          </p:nvPr>
        </p:nvSpPr>
        <p:spPr/>
        <p:txBody>
          <a:bodyPr/>
          <a:lstStyle/>
          <a:p>
            <a:r>
              <a:rPr lang="en-US" dirty="0"/>
              <a:t>Quizlet</a:t>
            </a:r>
          </a:p>
        </p:txBody>
      </p:sp>
      <p:sp>
        <p:nvSpPr>
          <p:cNvPr id="4" name="Sisällön paikkamerkki 2">
            <a:extLst>
              <a:ext uri="{FF2B5EF4-FFF2-40B4-BE49-F238E27FC236}">
                <a16:creationId xmlns:a16="http://schemas.microsoft.com/office/drawing/2014/main" id="{402C20EA-398D-CAEB-035C-53F21B2D3B0D}"/>
              </a:ext>
            </a:extLst>
          </p:cNvPr>
          <p:cNvSpPr>
            <a:spLocks noGrp="1"/>
          </p:cNvSpPr>
          <p:nvPr>
            <p:ph idx="1"/>
          </p:nvPr>
        </p:nvSpPr>
        <p:spPr>
          <a:xfrm>
            <a:off x="838200" y="1825625"/>
            <a:ext cx="5257800" cy="4351338"/>
          </a:xfrm>
        </p:spPr>
        <p:txBody>
          <a:bodyPr>
            <a:noAutofit/>
          </a:bodyPr>
          <a:lstStyle/>
          <a:p>
            <a:pPr marL="0" indent="0">
              <a:buNone/>
            </a:pPr>
            <a:r>
              <a:rPr lang="en-US" sz="1500" b="1" dirty="0"/>
              <a:t>INFORMATION:</a:t>
            </a:r>
          </a:p>
          <a:p>
            <a:r>
              <a:rPr lang="en-US" sz="1500" dirty="0"/>
              <a:t>Is a popular online learning platform where users can create, study, and share digital flashcards</a:t>
            </a:r>
          </a:p>
          <a:p>
            <a:r>
              <a:rPr lang="en-US" sz="1500" dirty="0"/>
              <a:t>In addition to flashcards, Quizlet also offers various study modes like quizzes, games, and practice tests to help reinforce learning</a:t>
            </a:r>
          </a:p>
          <a:p>
            <a:pPr marL="0" indent="0">
              <a:buNone/>
            </a:pPr>
            <a:br>
              <a:rPr lang="en-US" sz="1500" dirty="0"/>
            </a:br>
            <a:r>
              <a:rPr lang="en-US" sz="1500" b="1" dirty="0"/>
              <a:t>PROS:</a:t>
            </a:r>
          </a:p>
          <a:p>
            <a:r>
              <a:rPr lang="en-US" sz="1500" dirty="0"/>
              <a:t>You can create your own materials or use expert-written solutions​</a:t>
            </a:r>
          </a:p>
          <a:p>
            <a:r>
              <a:rPr lang="en-US" sz="1500" dirty="0"/>
              <a:t>Free to use​</a:t>
            </a:r>
          </a:p>
          <a:p>
            <a:r>
              <a:rPr lang="en-US" sz="1500" dirty="0"/>
              <a:t>Easy to use</a:t>
            </a:r>
          </a:p>
          <a:p>
            <a:pPr marL="0" indent="0">
              <a:buNone/>
            </a:pPr>
            <a:br>
              <a:rPr lang="en-US" sz="1500" dirty="0"/>
            </a:br>
            <a:r>
              <a:rPr lang="en-US" sz="1500" b="1" dirty="0"/>
              <a:t>CONS:</a:t>
            </a:r>
          </a:p>
          <a:p>
            <a:r>
              <a:rPr lang="en-US" sz="1500" dirty="0"/>
              <a:t>Some solutions are locked behind payment</a:t>
            </a:r>
          </a:p>
          <a:p>
            <a:r>
              <a:rPr lang="en-US" sz="1500" dirty="0"/>
              <a:t>Ads</a:t>
            </a:r>
          </a:p>
        </p:txBody>
      </p:sp>
      <p:sp>
        <p:nvSpPr>
          <p:cNvPr id="5" name="Sisällön paikkamerkki 2">
            <a:extLst>
              <a:ext uri="{FF2B5EF4-FFF2-40B4-BE49-F238E27FC236}">
                <a16:creationId xmlns:a16="http://schemas.microsoft.com/office/drawing/2014/main" id="{7E0646AF-BE42-D3D4-0EB2-60B7A14AF1EE}"/>
              </a:ext>
            </a:extLst>
          </p:cNvPr>
          <p:cNvSpPr txBox="1">
            <a:spLocks/>
          </p:cNvSpPr>
          <p:nvPr/>
        </p:nvSpPr>
        <p:spPr>
          <a:xfrm>
            <a:off x="60960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500" b="1" dirty="0"/>
              <a:t>EXAMPLES WHERE TO USE IT:</a:t>
            </a:r>
          </a:p>
          <a:p>
            <a:r>
              <a:rPr lang="en-US" sz="1500" dirty="0"/>
              <a:t>Study groups</a:t>
            </a:r>
          </a:p>
          <a:p>
            <a:r>
              <a:rPr lang="en-US" sz="1500" dirty="0"/>
              <a:t>Tests</a:t>
            </a:r>
          </a:p>
          <a:p>
            <a:r>
              <a:rPr lang="en-US" sz="1500" dirty="0"/>
              <a:t>Interactive learning tasks between students</a:t>
            </a:r>
            <a:br>
              <a:rPr lang="en-US" sz="1500" dirty="0"/>
            </a:br>
            <a:endParaRPr lang="en-US" sz="1500" dirty="0"/>
          </a:p>
          <a:p>
            <a:pPr marL="0" indent="0">
              <a:buFont typeface="Arial" panose="020B0604020202020204" pitchFamily="34" charset="0"/>
              <a:buNone/>
            </a:pPr>
            <a:br>
              <a:rPr lang="en-US" sz="1500" b="1" dirty="0"/>
            </a:br>
            <a:r>
              <a:rPr lang="en-US" sz="1500" b="1" dirty="0"/>
              <a:t>HOW TO USE IT?</a:t>
            </a:r>
          </a:p>
          <a:p>
            <a:pPr marL="0" indent="0">
              <a:buNone/>
            </a:pPr>
            <a:r>
              <a:rPr lang="en-US" sz="1500" dirty="0"/>
              <a:t>You can find help for your issues here:</a:t>
            </a:r>
          </a:p>
          <a:p>
            <a:r>
              <a:rPr lang="en-US" sz="1500" dirty="0">
                <a:hlinkClick r:id="rId2"/>
              </a:rPr>
              <a:t>https://help.quizlet.com/hc/en-us/</a:t>
            </a:r>
            <a:r>
              <a:rPr lang="en-US" sz="1500" dirty="0"/>
              <a:t> </a:t>
            </a:r>
          </a:p>
        </p:txBody>
      </p:sp>
      <p:sp>
        <p:nvSpPr>
          <p:cNvPr id="3" name="Päivämäärän paikkamerkki 2">
            <a:extLst>
              <a:ext uri="{FF2B5EF4-FFF2-40B4-BE49-F238E27FC236}">
                <a16:creationId xmlns:a16="http://schemas.microsoft.com/office/drawing/2014/main" id="{C367C744-0550-1E1E-6C15-5B5792226B20}"/>
              </a:ext>
            </a:extLst>
          </p:cNvPr>
          <p:cNvSpPr>
            <a:spLocks noGrp="1"/>
          </p:cNvSpPr>
          <p:nvPr>
            <p:ph type="dt" sz="half" idx="10"/>
          </p:nvPr>
        </p:nvSpPr>
        <p:spPr/>
        <p:txBody>
          <a:bodyPr/>
          <a:lstStyle/>
          <a:p>
            <a:fld id="{E85DAB40-F5B0-407E-8972-10C2E0AF6CEF}" type="datetime1">
              <a:rPr lang="fi-FI" smtClean="0"/>
              <a:t>12.6.2024</a:t>
            </a:fld>
            <a:endParaRPr lang="fi-FI"/>
          </a:p>
        </p:txBody>
      </p:sp>
      <p:sp>
        <p:nvSpPr>
          <p:cNvPr id="6" name="Alatunnisteen paikkamerkki 5">
            <a:extLst>
              <a:ext uri="{FF2B5EF4-FFF2-40B4-BE49-F238E27FC236}">
                <a16:creationId xmlns:a16="http://schemas.microsoft.com/office/drawing/2014/main" id="{45765164-CAE1-98A2-7D48-1007AE6A5A13}"/>
              </a:ext>
            </a:extLst>
          </p:cNvPr>
          <p:cNvSpPr>
            <a:spLocks noGrp="1"/>
          </p:cNvSpPr>
          <p:nvPr>
            <p:ph type="ftr" sz="quarter" idx="11"/>
          </p:nvPr>
        </p:nvSpPr>
        <p:spPr/>
        <p:txBody>
          <a:bodyPr/>
          <a:lstStyle/>
          <a:p>
            <a:r>
              <a:rPr lang="en-US"/>
              <a:t>University of Eastern Finland, Niko Loikkanen, HEART-project/e-learning project</a:t>
            </a:r>
            <a:endParaRPr lang="fi-FI"/>
          </a:p>
        </p:txBody>
      </p:sp>
      <p:pic>
        <p:nvPicPr>
          <p:cNvPr id="2050" name="Picture 2" descr="Quizlet Survey Reveals the State of Mental Health and the Modern Learner">
            <a:extLst>
              <a:ext uri="{FF2B5EF4-FFF2-40B4-BE49-F238E27FC236}">
                <a16:creationId xmlns:a16="http://schemas.microsoft.com/office/drawing/2014/main" id="{EA5F58B3-2B71-B410-E47A-E66BEAD1EEF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29000" y="679890"/>
            <a:ext cx="1324800" cy="696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97986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A736D80-DEBF-3498-8022-33AF95F45C2A}"/>
              </a:ext>
            </a:extLst>
          </p:cNvPr>
          <p:cNvSpPr>
            <a:spLocks noGrp="1"/>
          </p:cNvSpPr>
          <p:nvPr>
            <p:ph type="title"/>
          </p:nvPr>
        </p:nvSpPr>
        <p:spPr/>
        <p:txBody>
          <a:bodyPr/>
          <a:lstStyle/>
          <a:p>
            <a:r>
              <a:rPr lang="en-US" dirty="0" err="1"/>
              <a:t>Answergarden</a:t>
            </a:r>
            <a:endParaRPr lang="en-US" dirty="0"/>
          </a:p>
        </p:txBody>
      </p:sp>
      <p:sp>
        <p:nvSpPr>
          <p:cNvPr id="4" name="Sisällön paikkamerkki 2">
            <a:extLst>
              <a:ext uri="{FF2B5EF4-FFF2-40B4-BE49-F238E27FC236}">
                <a16:creationId xmlns:a16="http://schemas.microsoft.com/office/drawing/2014/main" id="{6FCE20EC-1D61-B1B9-DFA1-7A8EFDA4AB77}"/>
              </a:ext>
            </a:extLst>
          </p:cNvPr>
          <p:cNvSpPr>
            <a:spLocks noGrp="1"/>
          </p:cNvSpPr>
          <p:nvPr>
            <p:ph idx="1"/>
          </p:nvPr>
        </p:nvSpPr>
        <p:spPr>
          <a:xfrm>
            <a:off x="838200" y="1825625"/>
            <a:ext cx="5257800" cy="4351338"/>
          </a:xfrm>
        </p:spPr>
        <p:txBody>
          <a:bodyPr>
            <a:normAutofit/>
          </a:bodyPr>
          <a:lstStyle/>
          <a:p>
            <a:pPr marL="0" indent="0">
              <a:buNone/>
            </a:pPr>
            <a:r>
              <a:rPr lang="en-US" sz="1500" b="1" dirty="0"/>
              <a:t>INFORMATION:</a:t>
            </a:r>
          </a:p>
          <a:p>
            <a:r>
              <a:rPr lang="en-US" sz="1500" dirty="0" err="1"/>
              <a:t>AnswerGarden</a:t>
            </a:r>
            <a:r>
              <a:rPr lang="en-US" sz="1500" dirty="0"/>
              <a:t> is an online tool that allows users to create simple, collaborative word clouds</a:t>
            </a:r>
          </a:p>
          <a:p>
            <a:r>
              <a:rPr lang="en-US" sz="1500" dirty="0"/>
              <a:t>It's often used for brainstorming, polling, or gathering feedback</a:t>
            </a:r>
          </a:p>
          <a:p>
            <a:r>
              <a:rPr lang="en-US" sz="1500" dirty="0"/>
              <a:t> Users can pose a question or topic, and others can submit short responses, the more frequent a response is submitted, the larger it appears in the word cloud.</a:t>
            </a:r>
          </a:p>
          <a:p>
            <a:pPr marL="0" indent="0">
              <a:buNone/>
            </a:pPr>
            <a:r>
              <a:rPr lang="en-US" sz="1500" b="1" dirty="0"/>
              <a:t>PROS:</a:t>
            </a:r>
          </a:p>
          <a:p>
            <a:r>
              <a:rPr lang="en-US" sz="1500" dirty="0"/>
              <a:t>Easy and fast to use​</a:t>
            </a:r>
          </a:p>
          <a:p>
            <a:r>
              <a:rPr lang="en-US" sz="1500" dirty="0"/>
              <a:t>Free​</a:t>
            </a:r>
          </a:p>
          <a:p>
            <a:r>
              <a:rPr lang="en-US" sz="1500" dirty="0"/>
              <a:t>Ideal for quick, “how you feeling” type of questions</a:t>
            </a:r>
          </a:p>
          <a:p>
            <a:pPr marL="0" indent="0">
              <a:buNone/>
            </a:pPr>
            <a:r>
              <a:rPr lang="en-US" sz="1500" b="1" dirty="0"/>
              <a:t>CONS:</a:t>
            </a:r>
          </a:p>
          <a:p>
            <a:r>
              <a:rPr lang="en-US" sz="1500" dirty="0"/>
              <a:t>Minimalistic features do not allow for complex questions</a:t>
            </a:r>
          </a:p>
        </p:txBody>
      </p:sp>
      <p:sp>
        <p:nvSpPr>
          <p:cNvPr id="5" name="Sisällön paikkamerkki 2">
            <a:extLst>
              <a:ext uri="{FF2B5EF4-FFF2-40B4-BE49-F238E27FC236}">
                <a16:creationId xmlns:a16="http://schemas.microsoft.com/office/drawing/2014/main" id="{C627C9D5-55FB-DFBC-6284-FC3388205A03}"/>
              </a:ext>
            </a:extLst>
          </p:cNvPr>
          <p:cNvSpPr txBox="1">
            <a:spLocks/>
          </p:cNvSpPr>
          <p:nvPr/>
        </p:nvSpPr>
        <p:spPr>
          <a:xfrm>
            <a:off x="60960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500" b="1" dirty="0"/>
              <a:t>EXAMPLES WHERE TO USE IT:</a:t>
            </a:r>
          </a:p>
          <a:p>
            <a:r>
              <a:rPr lang="en-US" sz="1500" dirty="0"/>
              <a:t>Brainstorming, adding participatory approach</a:t>
            </a:r>
          </a:p>
          <a:p>
            <a:r>
              <a:rPr lang="en-US" sz="1500" dirty="0"/>
              <a:t>Good for collecting ideas and thoughts</a:t>
            </a:r>
          </a:p>
          <a:p>
            <a:endParaRPr lang="en-US" sz="1500" dirty="0"/>
          </a:p>
          <a:p>
            <a:endParaRPr lang="en-US" sz="1500" dirty="0"/>
          </a:p>
          <a:p>
            <a:endParaRPr lang="en-US" sz="1500" dirty="0"/>
          </a:p>
          <a:p>
            <a:pPr marL="0" indent="0">
              <a:buNone/>
            </a:pPr>
            <a:r>
              <a:rPr lang="en-US" sz="1500" b="1" dirty="0"/>
              <a:t>HOW TO USE IT?</a:t>
            </a:r>
          </a:p>
          <a:p>
            <a:pPr marL="0" indent="0">
              <a:buNone/>
            </a:pPr>
            <a:r>
              <a:rPr lang="en-US" sz="1500" dirty="0"/>
              <a:t>Here is Quick start guide for </a:t>
            </a:r>
            <a:r>
              <a:rPr lang="en-US" sz="1500" dirty="0" err="1"/>
              <a:t>AnswerGarden</a:t>
            </a:r>
            <a:r>
              <a:rPr lang="en-US" sz="1500" dirty="0"/>
              <a:t>:</a:t>
            </a:r>
          </a:p>
          <a:p>
            <a:r>
              <a:rPr lang="en-US" sz="1500" dirty="0">
                <a:hlinkClick r:id="rId2"/>
              </a:rPr>
              <a:t>https://answergarden.ch/Quickstart-Guide/</a:t>
            </a:r>
            <a:r>
              <a:rPr lang="en-US" sz="1500" dirty="0"/>
              <a:t>  </a:t>
            </a:r>
          </a:p>
        </p:txBody>
      </p:sp>
      <p:sp>
        <p:nvSpPr>
          <p:cNvPr id="3" name="Päivämäärän paikkamerkki 2">
            <a:extLst>
              <a:ext uri="{FF2B5EF4-FFF2-40B4-BE49-F238E27FC236}">
                <a16:creationId xmlns:a16="http://schemas.microsoft.com/office/drawing/2014/main" id="{B7D54907-24DF-9430-8DAD-0EEF57429E99}"/>
              </a:ext>
            </a:extLst>
          </p:cNvPr>
          <p:cNvSpPr>
            <a:spLocks noGrp="1"/>
          </p:cNvSpPr>
          <p:nvPr>
            <p:ph type="dt" sz="half" idx="10"/>
          </p:nvPr>
        </p:nvSpPr>
        <p:spPr/>
        <p:txBody>
          <a:bodyPr/>
          <a:lstStyle/>
          <a:p>
            <a:fld id="{FAA859B1-F26D-4CB9-9C19-037194FFFB2D}" type="datetime1">
              <a:rPr lang="fi-FI" smtClean="0"/>
              <a:t>12.6.2024</a:t>
            </a:fld>
            <a:endParaRPr lang="fi-FI"/>
          </a:p>
        </p:txBody>
      </p:sp>
      <p:sp>
        <p:nvSpPr>
          <p:cNvPr id="6" name="Alatunnisteen paikkamerkki 5">
            <a:extLst>
              <a:ext uri="{FF2B5EF4-FFF2-40B4-BE49-F238E27FC236}">
                <a16:creationId xmlns:a16="http://schemas.microsoft.com/office/drawing/2014/main" id="{9CC28660-C32F-7740-AE36-2CD48CF575A0}"/>
              </a:ext>
            </a:extLst>
          </p:cNvPr>
          <p:cNvSpPr>
            <a:spLocks noGrp="1"/>
          </p:cNvSpPr>
          <p:nvPr>
            <p:ph type="ftr" sz="quarter" idx="11"/>
          </p:nvPr>
        </p:nvSpPr>
        <p:spPr/>
        <p:txBody>
          <a:bodyPr/>
          <a:lstStyle/>
          <a:p>
            <a:r>
              <a:rPr lang="en-US"/>
              <a:t>University of Eastern Finland, Niko Loikkanen, HEART-project/e-learning project</a:t>
            </a:r>
            <a:endParaRPr lang="fi-FI"/>
          </a:p>
        </p:txBody>
      </p:sp>
      <p:pic>
        <p:nvPicPr>
          <p:cNvPr id="3074" name="Picture 2" descr="AnswerGarden » ...- Plant a Question, Grow Answers! Generate a live word  cloud with your audience.">
            <a:extLst>
              <a:ext uri="{FF2B5EF4-FFF2-40B4-BE49-F238E27FC236}">
                <a16:creationId xmlns:a16="http://schemas.microsoft.com/office/drawing/2014/main" id="{395739CD-CCED-ACEC-396C-057851F97D6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71151" y="681037"/>
            <a:ext cx="2682649" cy="57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97195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B0718CE-CF72-A4DF-2703-925CF87022CC}"/>
              </a:ext>
            </a:extLst>
          </p:cNvPr>
          <p:cNvSpPr>
            <a:spLocks noGrp="1"/>
          </p:cNvSpPr>
          <p:nvPr>
            <p:ph type="title"/>
          </p:nvPr>
        </p:nvSpPr>
        <p:spPr/>
        <p:txBody>
          <a:bodyPr/>
          <a:lstStyle/>
          <a:p>
            <a:r>
              <a:rPr lang="en-US" dirty="0" err="1"/>
              <a:t>Mentimeter</a:t>
            </a:r>
            <a:endParaRPr lang="en-US" dirty="0"/>
          </a:p>
        </p:txBody>
      </p:sp>
      <p:sp>
        <p:nvSpPr>
          <p:cNvPr id="4" name="Sisällön paikkamerkki 2">
            <a:extLst>
              <a:ext uri="{FF2B5EF4-FFF2-40B4-BE49-F238E27FC236}">
                <a16:creationId xmlns:a16="http://schemas.microsoft.com/office/drawing/2014/main" id="{A6AC4B31-388A-F281-ECE5-EA321BC53750}"/>
              </a:ext>
            </a:extLst>
          </p:cNvPr>
          <p:cNvSpPr>
            <a:spLocks noGrp="1"/>
          </p:cNvSpPr>
          <p:nvPr>
            <p:ph idx="1"/>
          </p:nvPr>
        </p:nvSpPr>
        <p:spPr>
          <a:xfrm>
            <a:off x="838200" y="1825625"/>
            <a:ext cx="5257800" cy="4351338"/>
          </a:xfrm>
        </p:spPr>
        <p:txBody>
          <a:bodyPr>
            <a:noAutofit/>
          </a:bodyPr>
          <a:lstStyle/>
          <a:p>
            <a:pPr marL="0" indent="0">
              <a:buNone/>
            </a:pPr>
            <a:r>
              <a:rPr lang="en-US" sz="1500" b="1" dirty="0"/>
              <a:t>INFORMATION:</a:t>
            </a:r>
          </a:p>
          <a:p>
            <a:r>
              <a:rPr lang="en-US" sz="1500" dirty="0" err="1"/>
              <a:t>Mentimeter</a:t>
            </a:r>
            <a:r>
              <a:rPr lang="en-US" sz="1500" dirty="0"/>
              <a:t> is free engagement tool ​</a:t>
            </a:r>
          </a:p>
          <a:p>
            <a:r>
              <a:rPr lang="en-US" sz="1500" dirty="0"/>
              <a:t>It utilizes different questions and quizzes to keep audience interested in topic</a:t>
            </a:r>
          </a:p>
          <a:p>
            <a:pPr marL="0" indent="0">
              <a:buNone/>
            </a:pPr>
            <a:r>
              <a:rPr lang="en-US" sz="1500" b="1" dirty="0"/>
              <a:t>PROS:</a:t>
            </a:r>
          </a:p>
          <a:p>
            <a:r>
              <a:rPr lang="en-US" sz="1500" dirty="0"/>
              <a:t>Free to use, free version offers plenty of different question and quiz options to use​</a:t>
            </a:r>
          </a:p>
          <a:p>
            <a:r>
              <a:rPr lang="en-US" sz="1500" dirty="0"/>
              <a:t>Can be used with small or larger audience​</a:t>
            </a:r>
          </a:p>
          <a:p>
            <a:r>
              <a:rPr lang="en-US" sz="1500" dirty="0"/>
              <a:t>Can be used in all levels of education​, formal and nonformal</a:t>
            </a:r>
          </a:p>
          <a:p>
            <a:r>
              <a:rPr lang="en-US" sz="1500" dirty="0"/>
              <a:t>Easy to use</a:t>
            </a:r>
          </a:p>
          <a:p>
            <a:pPr marL="0" indent="0">
              <a:buNone/>
            </a:pPr>
            <a:r>
              <a:rPr lang="en-US" sz="1500" b="1" dirty="0"/>
              <a:t>CONS:</a:t>
            </a:r>
          </a:p>
          <a:p>
            <a:r>
              <a:rPr lang="en-US" sz="1500" dirty="0"/>
              <a:t>Free version is quite limited in terms of question and quiz length </a:t>
            </a:r>
          </a:p>
        </p:txBody>
      </p:sp>
      <p:sp>
        <p:nvSpPr>
          <p:cNvPr id="5" name="Sisällön paikkamerkki 2">
            <a:extLst>
              <a:ext uri="{FF2B5EF4-FFF2-40B4-BE49-F238E27FC236}">
                <a16:creationId xmlns:a16="http://schemas.microsoft.com/office/drawing/2014/main" id="{DE0BC623-2E95-72F0-F49C-7448102F1A5C}"/>
              </a:ext>
            </a:extLst>
          </p:cNvPr>
          <p:cNvSpPr txBox="1">
            <a:spLocks/>
          </p:cNvSpPr>
          <p:nvPr/>
        </p:nvSpPr>
        <p:spPr>
          <a:xfrm>
            <a:off x="60960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500" b="1" dirty="0"/>
              <a:t>EXAMPLES WHERE TO USE IT:</a:t>
            </a:r>
          </a:p>
          <a:p>
            <a:r>
              <a:rPr lang="en-US" sz="1500" dirty="0"/>
              <a:t>Add interaction to your workshops and activities</a:t>
            </a:r>
          </a:p>
          <a:p>
            <a:r>
              <a:rPr lang="en-US" sz="1500" dirty="0"/>
              <a:t>Brainstorming ideas</a:t>
            </a:r>
            <a:br>
              <a:rPr lang="en-US" sz="1500" dirty="0"/>
            </a:br>
            <a:endParaRPr lang="en-US" sz="1500" dirty="0"/>
          </a:p>
          <a:p>
            <a:pPr marL="0" indent="0">
              <a:buFont typeface="Arial" panose="020B0604020202020204" pitchFamily="34" charset="0"/>
              <a:buNone/>
            </a:pPr>
            <a:br>
              <a:rPr lang="en-US" sz="1500" dirty="0"/>
            </a:br>
            <a:r>
              <a:rPr lang="en-US" sz="1500" b="1" dirty="0"/>
              <a:t>HOW TO USE IT?</a:t>
            </a:r>
          </a:p>
          <a:p>
            <a:pPr marL="0" indent="0">
              <a:buFont typeface="Arial" panose="020B0604020202020204" pitchFamily="34" charset="0"/>
              <a:buNone/>
            </a:pPr>
            <a:r>
              <a:rPr lang="en-US" sz="1500" dirty="0"/>
              <a:t>There is many guides and video tutorials how to use </a:t>
            </a:r>
            <a:r>
              <a:rPr lang="en-US" sz="1500" dirty="0" err="1"/>
              <a:t>Mentimeter</a:t>
            </a:r>
            <a:r>
              <a:rPr lang="en-US" sz="1500" dirty="0"/>
              <a:t> on their website​</a:t>
            </a:r>
          </a:p>
          <a:p>
            <a:r>
              <a:rPr lang="en-US" sz="1500" dirty="0">
                <a:hlinkClick r:id="rId2"/>
              </a:rPr>
              <a:t>https://www.mentimeter.com/how-to</a:t>
            </a:r>
            <a:r>
              <a:rPr lang="en-US" sz="1500" dirty="0"/>
              <a:t> </a:t>
            </a:r>
          </a:p>
        </p:txBody>
      </p:sp>
      <p:sp>
        <p:nvSpPr>
          <p:cNvPr id="3" name="Päivämäärän paikkamerkki 2">
            <a:extLst>
              <a:ext uri="{FF2B5EF4-FFF2-40B4-BE49-F238E27FC236}">
                <a16:creationId xmlns:a16="http://schemas.microsoft.com/office/drawing/2014/main" id="{56448A68-2484-0005-F79B-EC04870E24FB}"/>
              </a:ext>
            </a:extLst>
          </p:cNvPr>
          <p:cNvSpPr>
            <a:spLocks noGrp="1"/>
          </p:cNvSpPr>
          <p:nvPr>
            <p:ph type="dt" sz="half" idx="10"/>
          </p:nvPr>
        </p:nvSpPr>
        <p:spPr/>
        <p:txBody>
          <a:bodyPr/>
          <a:lstStyle/>
          <a:p>
            <a:fld id="{1912D860-4772-4DC5-94DB-4C4773012516}" type="datetime1">
              <a:rPr lang="fi-FI" smtClean="0"/>
              <a:t>12.6.2024</a:t>
            </a:fld>
            <a:endParaRPr lang="fi-FI"/>
          </a:p>
        </p:txBody>
      </p:sp>
      <p:sp>
        <p:nvSpPr>
          <p:cNvPr id="6" name="Alatunnisteen paikkamerkki 5">
            <a:extLst>
              <a:ext uri="{FF2B5EF4-FFF2-40B4-BE49-F238E27FC236}">
                <a16:creationId xmlns:a16="http://schemas.microsoft.com/office/drawing/2014/main" id="{B3C7AE08-3E4C-574A-2E9E-ED9F01CFF32C}"/>
              </a:ext>
            </a:extLst>
          </p:cNvPr>
          <p:cNvSpPr>
            <a:spLocks noGrp="1"/>
          </p:cNvSpPr>
          <p:nvPr>
            <p:ph type="ftr" sz="quarter" idx="11"/>
          </p:nvPr>
        </p:nvSpPr>
        <p:spPr/>
        <p:txBody>
          <a:bodyPr/>
          <a:lstStyle/>
          <a:p>
            <a:r>
              <a:rPr lang="en-US"/>
              <a:t>University of Eastern Finland, Niko Loikkanen, HEART-project/e-learning project</a:t>
            </a:r>
            <a:endParaRPr lang="fi-FI"/>
          </a:p>
        </p:txBody>
      </p:sp>
      <p:pic>
        <p:nvPicPr>
          <p:cNvPr id="4098" name="Picture 2" descr="Mentimeter - YouTube">
            <a:extLst>
              <a:ext uri="{FF2B5EF4-FFF2-40B4-BE49-F238E27FC236}">
                <a16:creationId xmlns:a16="http://schemas.microsoft.com/office/drawing/2014/main" id="{53E04939-3AB0-99D1-65E1-DA623FE8779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29000" y="433357"/>
            <a:ext cx="1324800" cy="132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82716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7A83EB3-80D9-2901-F627-6601C8DC679F}"/>
              </a:ext>
            </a:extLst>
          </p:cNvPr>
          <p:cNvSpPr>
            <a:spLocks noGrp="1"/>
          </p:cNvSpPr>
          <p:nvPr>
            <p:ph type="title"/>
          </p:nvPr>
        </p:nvSpPr>
        <p:spPr/>
        <p:style>
          <a:lnRef idx="2">
            <a:schemeClr val="dk1"/>
          </a:lnRef>
          <a:fillRef idx="1">
            <a:schemeClr val="lt1"/>
          </a:fillRef>
          <a:effectRef idx="0">
            <a:schemeClr val="dk1"/>
          </a:effectRef>
          <a:fontRef idx="minor">
            <a:schemeClr val="dk1"/>
          </a:fontRef>
        </p:style>
        <p:txBody>
          <a:bodyPr/>
          <a:lstStyle/>
          <a:p>
            <a:r>
              <a:rPr lang="en-US" dirty="0"/>
              <a:t>Collaboration tools</a:t>
            </a:r>
          </a:p>
        </p:txBody>
      </p:sp>
      <p:sp>
        <p:nvSpPr>
          <p:cNvPr id="3" name="Sisällön paikkamerkki 2">
            <a:extLst>
              <a:ext uri="{FF2B5EF4-FFF2-40B4-BE49-F238E27FC236}">
                <a16:creationId xmlns:a16="http://schemas.microsoft.com/office/drawing/2014/main" id="{F45BE71E-1C94-84E8-D479-A0A4962203E1}"/>
              </a:ext>
            </a:extLst>
          </p:cNvPr>
          <p:cNvSpPr>
            <a:spLocks noGrp="1"/>
          </p:cNvSpPr>
          <p:nvPr>
            <p:ph idx="1"/>
          </p:nvPr>
        </p:nvSpPr>
        <p:spPr/>
        <p:txBody>
          <a:bodyPr vert="horz" lIns="91440" tIns="45720" rIns="91440" bIns="45720" rtlCol="0" anchor="t">
            <a:normAutofit/>
          </a:bodyPr>
          <a:lstStyle/>
          <a:p>
            <a:pPr algn="just"/>
            <a:r>
              <a:rPr lang="en-US" dirty="0"/>
              <a:t>Digital collaboration tools are software platforms or applications designed to facilitate communication, coordination, and teamwork among individuals or groups, regardless of their physical locations. These tools enable people to work together in real-time or asynchronously, often providing features such as document sharing, project management, instant messaging, and task assignment. These tools are great for brainstorming and collecting ideas while promoting a participatory approach.</a:t>
            </a:r>
            <a:endParaRPr lang="fi-FI" dirty="0"/>
          </a:p>
        </p:txBody>
      </p:sp>
      <p:sp>
        <p:nvSpPr>
          <p:cNvPr id="4" name="Päivämäärän paikkamerkki 3">
            <a:extLst>
              <a:ext uri="{FF2B5EF4-FFF2-40B4-BE49-F238E27FC236}">
                <a16:creationId xmlns:a16="http://schemas.microsoft.com/office/drawing/2014/main" id="{165FF5CB-2348-C0C9-76F0-140184FFE0E0}"/>
              </a:ext>
            </a:extLst>
          </p:cNvPr>
          <p:cNvSpPr>
            <a:spLocks noGrp="1"/>
          </p:cNvSpPr>
          <p:nvPr>
            <p:ph type="dt" sz="half" idx="10"/>
          </p:nvPr>
        </p:nvSpPr>
        <p:spPr/>
        <p:txBody>
          <a:bodyPr/>
          <a:lstStyle/>
          <a:p>
            <a:fld id="{4EFC371A-27E0-49B5-8701-C38DB625712C}" type="datetime1">
              <a:rPr lang="fi-FI" smtClean="0"/>
              <a:t>12.6.2024</a:t>
            </a:fld>
            <a:endParaRPr lang="fi-FI"/>
          </a:p>
        </p:txBody>
      </p:sp>
      <p:sp>
        <p:nvSpPr>
          <p:cNvPr id="5" name="Alatunnisteen paikkamerkki 4">
            <a:extLst>
              <a:ext uri="{FF2B5EF4-FFF2-40B4-BE49-F238E27FC236}">
                <a16:creationId xmlns:a16="http://schemas.microsoft.com/office/drawing/2014/main" id="{93EDC349-D6A2-5DC9-57D2-BE72044DA48F}"/>
              </a:ext>
            </a:extLst>
          </p:cNvPr>
          <p:cNvSpPr>
            <a:spLocks noGrp="1"/>
          </p:cNvSpPr>
          <p:nvPr>
            <p:ph type="ftr" sz="quarter" idx="11"/>
          </p:nvPr>
        </p:nvSpPr>
        <p:spPr/>
        <p:txBody>
          <a:bodyPr/>
          <a:lstStyle/>
          <a:p>
            <a:r>
              <a:rPr lang="en-US"/>
              <a:t>University of Eastern Finland, Niko Loikkanen, HEART-project/e-learning project</a:t>
            </a:r>
            <a:endParaRPr lang="fi-FI"/>
          </a:p>
        </p:txBody>
      </p:sp>
    </p:spTree>
    <p:extLst>
      <p:ext uri="{BB962C8B-B14F-4D97-AF65-F5344CB8AC3E}">
        <p14:creationId xmlns:p14="http://schemas.microsoft.com/office/powerpoint/2010/main" val="23306014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EB6AC2-AEEE-FC33-08A9-C631676A8F0B}"/>
              </a:ext>
            </a:extLst>
          </p:cNvPr>
          <p:cNvSpPr>
            <a:spLocks noGrp="1"/>
          </p:cNvSpPr>
          <p:nvPr>
            <p:ph type="title"/>
          </p:nvPr>
        </p:nvSpPr>
        <p:spPr/>
        <p:txBody>
          <a:bodyPr/>
          <a:lstStyle/>
          <a:p>
            <a:r>
              <a:rPr lang="fi-FI" dirty="0" err="1"/>
              <a:t>Padlet</a:t>
            </a:r>
            <a:endParaRPr lang="fi-FI" dirty="0"/>
          </a:p>
        </p:txBody>
      </p:sp>
      <p:sp>
        <p:nvSpPr>
          <p:cNvPr id="6" name="Sisällön paikkamerkki 2">
            <a:extLst>
              <a:ext uri="{FF2B5EF4-FFF2-40B4-BE49-F238E27FC236}">
                <a16:creationId xmlns:a16="http://schemas.microsoft.com/office/drawing/2014/main" id="{62F50334-CCFB-6A6C-09EE-D8F857A0D52F}"/>
              </a:ext>
            </a:extLst>
          </p:cNvPr>
          <p:cNvSpPr>
            <a:spLocks noGrp="1"/>
          </p:cNvSpPr>
          <p:nvPr>
            <p:ph idx="1"/>
          </p:nvPr>
        </p:nvSpPr>
        <p:spPr>
          <a:xfrm>
            <a:off x="838200" y="1825625"/>
            <a:ext cx="5257800" cy="4351338"/>
          </a:xfrm>
        </p:spPr>
        <p:txBody>
          <a:bodyPr>
            <a:normAutofit/>
          </a:bodyPr>
          <a:lstStyle/>
          <a:p>
            <a:pPr marL="0" indent="0">
              <a:buNone/>
            </a:pPr>
            <a:r>
              <a:rPr lang="fi-FI" sz="1500" b="1" dirty="0"/>
              <a:t>INFORMATION:</a:t>
            </a:r>
          </a:p>
          <a:p>
            <a:r>
              <a:rPr lang="en-US" sz="1500" dirty="0"/>
              <a:t>Padlet is online noticeboard made for sharing ideas and content with others​</a:t>
            </a:r>
          </a:p>
          <a:p>
            <a:r>
              <a:rPr lang="en-US" sz="1500" dirty="0"/>
              <a:t>You can upload different content such as text images and videos</a:t>
            </a:r>
            <a:endParaRPr lang="fi-FI" sz="1500" dirty="0"/>
          </a:p>
          <a:p>
            <a:pPr marL="0" indent="0">
              <a:buNone/>
            </a:pPr>
            <a:r>
              <a:rPr lang="fi-FI" sz="1500" b="1" dirty="0"/>
              <a:t>PROS:</a:t>
            </a:r>
          </a:p>
          <a:p>
            <a:r>
              <a:rPr lang="en-US" sz="1500" dirty="0"/>
              <a:t>Easy to use​</a:t>
            </a:r>
          </a:p>
          <a:p>
            <a:r>
              <a:rPr lang="en-US" sz="1500" dirty="0"/>
              <a:t>Free​</a:t>
            </a:r>
          </a:p>
          <a:p>
            <a:r>
              <a:rPr lang="en-US" sz="1500" dirty="0"/>
              <a:t>Mobile app available for iOS and Android </a:t>
            </a:r>
          </a:p>
          <a:p>
            <a:pPr marL="0" indent="0">
              <a:buNone/>
            </a:pPr>
            <a:r>
              <a:rPr lang="en-US" sz="1500" b="1" dirty="0"/>
              <a:t>C</a:t>
            </a:r>
            <a:r>
              <a:rPr lang="fi-FI" sz="1500" b="1" dirty="0"/>
              <a:t>ONS:</a:t>
            </a:r>
          </a:p>
          <a:p>
            <a:r>
              <a:rPr lang="en-US" sz="1500" dirty="0"/>
              <a:t>You need paid version if you want to upload big files.</a:t>
            </a:r>
            <a:endParaRPr lang="fi-FI" sz="1500" dirty="0"/>
          </a:p>
        </p:txBody>
      </p:sp>
      <p:sp>
        <p:nvSpPr>
          <p:cNvPr id="7" name="Sisällön paikkamerkki 2">
            <a:extLst>
              <a:ext uri="{FF2B5EF4-FFF2-40B4-BE49-F238E27FC236}">
                <a16:creationId xmlns:a16="http://schemas.microsoft.com/office/drawing/2014/main" id="{70BD07A5-F2E4-E643-7F76-F68540938DE1}"/>
              </a:ext>
            </a:extLst>
          </p:cNvPr>
          <p:cNvSpPr txBox="1">
            <a:spLocks/>
          </p:cNvSpPr>
          <p:nvPr/>
        </p:nvSpPr>
        <p:spPr>
          <a:xfrm>
            <a:off x="60960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i-FI" sz="1500" b="1" dirty="0"/>
              <a:t>EXAMPLES WHERE TO USE IT:</a:t>
            </a:r>
          </a:p>
          <a:p>
            <a:r>
              <a:rPr lang="en-US" sz="1500" dirty="0"/>
              <a:t>Creating or collecting ideas for workshops and projects​</a:t>
            </a:r>
          </a:p>
          <a:p>
            <a:r>
              <a:rPr lang="en-US" sz="1500" dirty="0"/>
              <a:t>Brainstorming</a:t>
            </a:r>
          </a:p>
          <a:p>
            <a:pPr marL="0" indent="0">
              <a:buFont typeface="Arial" panose="020B0604020202020204" pitchFamily="34" charset="0"/>
              <a:buNone/>
            </a:pPr>
            <a:endParaRPr lang="fi-FI" sz="1500" dirty="0"/>
          </a:p>
          <a:p>
            <a:pPr marL="0" indent="0">
              <a:buFont typeface="Arial" panose="020B0604020202020204" pitchFamily="34" charset="0"/>
              <a:buNone/>
            </a:pPr>
            <a:br>
              <a:rPr lang="fi-FI" sz="1500" dirty="0"/>
            </a:br>
            <a:r>
              <a:rPr lang="fi-FI" sz="1500" b="1" dirty="0"/>
              <a:t>HOW TO USE IT?</a:t>
            </a:r>
          </a:p>
          <a:p>
            <a:pPr marL="0" indent="0">
              <a:buFont typeface="Arial" panose="020B0604020202020204" pitchFamily="34" charset="0"/>
              <a:buNone/>
            </a:pPr>
            <a:r>
              <a:rPr lang="en-US" sz="1500" dirty="0"/>
              <a:t>You can find ideas and tutorials how to user Padlet from their YouTube –Channel​</a:t>
            </a:r>
          </a:p>
          <a:p>
            <a:r>
              <a:rPr lang="en-US" sz="1500" dirty="0">
                <a:hlinkClick r:id="rId2"/>
              </a:rPr>
              <a:t>https://www.youtube.com/c/padlet/videos</a:t>
            </a:r>
            <a:r>
              <a:rPr lang="en-US" sz="1500" dirty="0"/>
              <a:t> </a:t>
            </a:r>
            <a:endParaRPr lang="fi-FI" sz="1500" dirty="0"/>
          </a:p>
        </p:txBody>
      </p:sp>
      <p:sp>
        <p:nvSpPr>
          <p:cNvPr id="3" name="Päivämäärän paikkamerkki 2">
            <a:extLst>
              <a:ext uri="{FF2B5EF4-FFF2-40B4-BE49-F238E27FC236}">
                <a16:creationId xmlns:a16="http://schemas.microsoft.com/office/drawing/2014/main" id="{053A02A0-7413-B67B-DEDE-353F2BE117C4}"/>
              </a:ext>
            </a:extLst>
          </p:cNvPr>
          <p:cNvSpPr>
            <a:spLocks noGrp="1"/>
          </p:cNvSpPr>
          <p:nvPr>
            <p:ph type="dt" sz="half" idx="10"/>
          </p:nvPr>
        </p:nvSpPr>
        <p:spPr/>
        <p:txBody>
          <a:bodyPr/>
          <a:lstStyle/>
          <a:p>
            <a:fld id="{D7AFB31A-3CF3-4988-9967-9F79B1BC5CB8}" type="datetime1">
              <a:rPr lang="fi-FI" smtClean="0"/>
              <a:t>12.6.2024</a:t>
            </a:fld>
            <a:endParaRPr lang="fi-FI"/>
          </a:p>
        </p:txBody>
      </p:sp>
      <p:sp>
        <p:nvSpPr>
          <p:cNvPr id="4" name="Alatunnisteen paikkamerkki 3">
            <a:extLst>
              <a:ext uri="{FF2B5EF4-FFF2-40B4-BE49-F238E27FC236}">
                <a16:creationId xmlns:a16="http://schemas.microsoft.com/office/drawing/2014/main" id="{51882D79-CBF9-F180-24D7-74B66DA9BAAA}"/>
              </a:ext>
            </a:extLst>
          </p:cNvPr>
          <p:cNvSpPr>
            <a:spLocks noGrp="1"/>
          </p:cNvSpPr>
          <p:nvPr>
            <p:ph type="ftr" sz="quarter" idx="11"/>
          </p:nvPr>
        </p:nvSpPr>
        <p:spPr/>
        <p:txBody>
          <a:bodyPr/>
          <a:lstStyle/>
          <a:p>
            <a:r>
              <a:rPr lang="en-US"/>
              <a:t>University of Eastern Finland, Niko Loikkanen, HEART-project/e-learning project</a:t>
            </a:r>
            <a:endParaRPr lang="fi-FI"/>
          </a:p>
        </p:txBody>
      </p:sp>
      <p:pic>
        <p:nvPicPr>
          <p:cNvPr id="1026" name="Picture 2">
            <a:extLst>
              <a:ext uri="{FF2B5EF4-FFF2-40B4-BE49-F238E27FC236}">
                <a16:creationId xmlns:a16="http://schemas.microsoft.com/office/drawing/2014/main" id="{B121AF97-D1A9-E630-69FE-3BA4A925A7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0705" y="365125"/>
            <a:ext cx="2608200" cy="132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11151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CD19B6F-15F7-6D7E-57B2-B5BBF86DE16D}"/>
              </a:ext>
            </a:extLst>
          </p:cNvPr>
          <p:cNvSpPr>
            <a:spLocks noGrp="1"/>
          </p:cNvSpPr>
          <p:nvPr>
            <p:ph type="title"/>
          </p:nvPr>
        </p:nvSpPr>
        <p:spPr/>
        <p:txBody>
          <a:bodyPr/>
          <a:lstStyle/>
          <a:p>
            <a:r>
              <a:rPr lang="fi-FI" dirty="0"/>
              <a:t>Miro</a:t>
            </a:r>
          </a:p>
        </p:txBody>
      </p:sp>
      <p:sp>
        <p:nvSpPr>
          <p:cNvPr id="4" name="Sisällön paikkamerkki 2">
            <a:extLst>
              <a:ext uri="{FF2B5EF4-FFF2-40B4-BE49-F238E27FC236}">
                <a16:creationId xmlns:a16="http://schemas.microsoft.com/office/drawing/2014/main" id="{59416E36-C126-4E04-5D69-343251D21277}"/>
              </a:ext>
            </a:extLst>
          </p:cNvPr>
          <p:cNvSpPr>
            <a:spLocks noGrp="1"/>
          </p:cNvSpPr>
          <p:nvPr>
            <p:ph idx="1"/>
          </p:nvPr>
        </p:nvSpPr>
        <p:spPr>
          <a:xfrm>
            <a:off x="838200" y="1825625"/>
            <a:ext cx="5257800" cy="4351338"/>
          </a:xfrm>
        </p:spPr>
        <p:txBody>
          <a:bodyPr>
            <a:normAutofit/>
          </a:bodyPr>
          <a:lstStyle/>
          <a:p>
            <a:pPr marL="0" indent="0">
              <a:buNone/>
            </a:pPr>
            <a:r>
              <a:rPr lang="en-US" sz="1500" b="1" dirty="0"/>
              <a:t>INFORMATION:</a:t>
            </a:r>
          </a:p>
          <a:p>
            <a:r>
              <a:rPr lang="en-US" sz="1500" dirty="0"/>
              <a:t>It's a versatile tool used by teams for various purposes like brainstorming, project planning, design collaboration, and more</a:t>
            </a:r>
          </a:p>
          <a:p>
            <a:r>
              <a:rPr lang="en-US" sz="1500" dirty="0"/>
              <a:t>It provides a digital canvas where multiple users can work together in real-time, regardless of their physical location</a:t>
            </a:r>
          </a:p>
          <a:p>
            <a:pPr marL="0" indent="0">
              <a:buNone/>
            </a:pPr>
            <a:r>
              <a:rPr lang="en-US" sz="1500" b="1" dirty="0"/>
              <a:t>PROS:</a:t>
            </a:r>
          </a:p>
          <a:p>
            <a:r>
              <a:rPr lang="en-US" sz="1500" dirty="0"/>
              <a:t>Free</a:t>
            </a:r>
          </a:p>
          <a:p>
            <a:r>
              <a:rPr lang="en-US" sz="1500" dirty="0"/>
              <a:t>Easy to use</a:t>
            </a:r>
          </a:p>
          <a:p>
            <a:r>
              <a:rPr lang="en-US" sz="1500" dirty="0"/>
              <a:t>Versatile</a:t>
            </a:r>
          </a:p>
          <a:p>
            <a:pPr marL="0" indent="0">
              <a:buNone/>
            </a:pPr>
            <a:r>
              <a:rPr lang="en-US" sz="1500" b="1" dirty="0"/>
              <a:t>CONS:</a:t>
            </a:r>
          </a:p>
          <a:p>
            <a:r>
              <a:rPr lang="en-US" sz="1500" dirty="0"/>
              <a:t>Learning  all the features takes time</a:t>
            </a:r>
          </a:p>
          <a:p>
            <a:r>
              <a:rPr lang="en-US" sz="1500" dirty="0"/>
              <a:t>Some of the features are locked behind payment</a:t>
            </a:r>
          </a:p>
        </p:txBody>
      </p:sp>
      <p:sp>
        <p:nvSpPr>
          <p:cNvPr id="5" name="Sisällön paikkamerkki 2">
            <a:extLst>
              <a:ext uri="{FF2B5EF4-FFF2-40B4-BE49-F238E27FC236}">
                <a16:creationId xmlns:a16="http://schemas.microsoft.com/office/drawing/2014/main" id="{29A2A009-411C-ABF7-B0E6-BF0E95C23C93}"/>
              </a:ext>
            </a:extLst>
          </p:cNvPr>
          <p:cNvSpPr txBox="1">
            <a:spLocks/>
          </p:cNvSpPr>
          <p:nvPr/>
        </p:nvSpPr>
        <p:spPr>
          <a:xfrm>
            <a:off x="60960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500" b="1" dirty="0"/>
              <a:t>EXAMPLES WHERE TO USE IT:</a:t>
            </a:r>
          </a:p>
          <a:p>
            <a:r>
              <a:rPr lang="en-US" sz="1500" dirty="0"/>
              <a:t>Brainstorming</a:t>
            </a:r>
          </a:p>
          <a:p>
            <a:r>
              <a:rPr lang="en-US" sz="1500" dirty="0"/>
              <a:t>Collecting ideas</a:t>
            </a:r>
          </a:p>
          <a:p>
            <a:r>
              <a:rPr lang="en-US" sz="1500" dirty="0"/>
              <a:t>Collaborative planning, co-design</a:t>
            </a:r>
          </a:p>
          <a:p>
            <a:endParaRPr lang="en-US" sz="1500" dirty="0"/>
          </a:p>
          <a:p>
            <a:pPr marL="0" indent="0">
              <a:buNone/>
            </a:pPr>
            <a:r>
              <a:rPr lang="en-US" sz="1500" b="1" dirty="0"/>
              <a:t>HOW TO USE IT?</a:t>
            </a:r>
          </a:p>
          <a:p>
            <a:pPr marL="0" indent="0">
              <a:buNone/>
            </a:pPr>
            <a:r>
              <a:rPr lang="en-US" sz="1500" dirty="0"/>
              <a:t>Miro has learning center where you can learn basics of </a:t>
            </a:r>
            <a:r>
              <a:rPr lang="en-US" sz="1500" dirty="0" err="1"/>
              <a:t>miro</a:t>
            </a:r>
            <a:r>
              <a:rPr lang="en-US" sz="1500" dirty="0"/>
              <a:t>:</a:t>
            </a:r>
          </a:p>
          <a:p>
            <a:r>
              <a:rPr lang="en-US" sz="1500" dirty="0">
                <a:hlinkClick r:id="rId2"/>
              </a:rPr>
              <a:t>https://miro.com/app/dashboard/#/lc/getting-started/</a:t>
            </a:r>
            <a:r>
              <a:rPr lang="en-US" sz="1500" dirty="0"/>
              <a:t> </a:t>
            </a:r>
          </a:p>
          <a:p>
            <a:pPr marL="0" indent="0">
              <a:buNone/>
            </a:pPr>
            <a:endParaRPr lang="fi-FI" b="1" dirty="0"/>
          </a:p>
        </p:txBody>
      </p:sp>
      <p:sp>
        <p:nvSpPr>
          <p:cNvPr id="3" name="Päivämäärän paikkamerkki 2">
            <a:extLst>
              <a:ext uri="{FF2B5EF4-FFF2-40B4-BE49-F238E27FC236}">
                <a16:creationId xmlns:a16="http://schemas.microsoft.com/office/drawing/2014/main" id="{1084ECCA-56B9-F791-4D4C-A71A9A60D64E}"/>
              </a:ext>
            </a:extLst>
          </p:cNvPr>
          <p:cNvSpPr>
            <a:spLocks noGrp="1"/>
          </p:cNvSpPr>
          <p:nvPr>
            <p:ph type="dt" sz="half" idx="10"/>
          </p:nvPr>
        </p:nvSpPr>
        <p:spPr/>
        <p:txBody>
          <a:bodyPr/>
          <a:lstStyle/>
          <a:p>
            <a:fld id="{A1164824-D987-4D9F-8A43-B64B6BFCC51A}" type="datetime1">
              <a:rPr lang="fi-FI" smtClean="0"/>
              <a:t>12.6.2024</a:t>
            </a:fld>
            <a:endParaRPr lang="fi-FI"/>
          </a:p>
        </p:txBody>
      </p:sp>
      <p:sp>
        <p:nvSpPr>
          <p:cNvPr id="6" name="Alatunnisteen paikkamerkki 5">
            <a:extLst>
              <a:ext uri="{FF2B5EF4-FFF2-40B4-BE49-F238E27FC236}">
                <a16:creationId xmlns:a16="http://schemas.microsoft.com/office/drawing/2014/main" id="{4198AE4D-7638-9DFC-B434-B9F9DE2B72D3}"/>
              </a:ext>
            </a:extLst>
          </p:cNvPr>
          <p:cNvSpPr>
            <a:spLocks noGrp="1"/>
          </p:cNvSpPr>
          <p:nvPr>
            <p:ph type="ftr" sz="quarter" idx="11"/>
          </p:nvPr>
        </p:nvSpPr>
        <p:spPr/>
        <p:txBody>
          <a:bodyPr/>
          <a:lstStyle/>
          <a:p>
            <a:r>
              <a:rPr lang="en-US"/>
              <a:t>University of Eastern Finland, Niko Loikkanen, HEART-project/e-learning project</a:t>
            </a:r>
            <a:endParaRPr lang="fi-FI"/>
          </a:p>
        </p:txBody>
      </p:sp>
      <p:pic>
        <p:nvPicPr>
          <p:cNvPr id="2050" name="Picture 2" descr="Miro">
            <a:extLst>
              <a:ext uri="{FF2B5EF4-FFF2-40B4-BE49-F238E27FC236}">
                <a16:creationId xmlns:a16="http://schemas.microsoft.com/office/drawing/2014/main" id="{3FE7AE48-A6EE-1DC1-6756-149ABE348B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29000" y="365125"/>
            <a:ext cx="1324800" cy="132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3775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61F679F-798D-60EC-3B80-ADF406CF2465}"/>
              </a:ext>
            </a:extLst>
          </p:cNvPr>
          <p:cNvSpPr>
            <a:spLocks noGrp="1"/>
          </p:cNvSpPr>
          <p:nvPr>
            <p:ph type="title"/>
          </p:nvPr>
        </p:nvSpPr>
        <p:spPr/>
        <p:style>
          <a:lnRef idx="2">
            <a:schemeClr val="dk1"/>
          </a:lnRef>
          <a:fillRef idx="1">
            <a:schemeClr val="lt1"/>
          </a:fillRef>
          <a:effectRef idx="0">
            <a:schemeClr val="dk1"/>
          </a:effectRef>
          <a:fontRef idx="minor">
            <a:schemeClr val="dk1"/>
          </a:fontRef>
        </p:style>
        <p:txBody>
          <a:bodyPr/>
          <a:lstStyle/>
          <a:p>
            <a:r>
              <a:rPr lang="en-US" dirty="0"/>
              <a:t>Website builders</a:t>
            </a:r>
          </a:p>
        </p:txBody>
      </p:sp>
      <p:sp>
        <p:nvSpPr>
          <p:cNvPr id="3" name="Sisällön paikkamerkki 2">
            <a:extLst>
              <a:ext uri="{FF2B5EF4-FFF2-40B4-BE49-F238E27FC236}">
                <a16:creationId xmlns:a16="http://schemas.microsoft.com/office/drawing/2014/main" id="{59EFEB1E-5016-2036-DE3B-5AFA781D9C38}"/>
              </a:ext>
            </a:extLst>
          </p:cNvPr>
          <p:cNvSpPr>
            <a:spLocks noGrp="1"/>
          </p:cNvSpPr>
          <p:nvPr>
            <p:ph idx="1"/>
          </p:nvPr>
        </p:nvSpPr>
        <p:spPr/>
        <p:txBody>
          <a:bodyPr vert="horz" lIns="91440" tIns="45720" rIns="91440" bIns="45720" rtlCol="0" anchor="t">
            <a:normAutofit/>
          </a:bodyPr>
          <a:lstStyle/>
          <a:p>
            <a:pPr marL="0" indent="0" algn="just">
              <a:buNone/>
            </a:pPr>
            <a:r>
              <a:rPr lang="en-US" dirty="0"/>
              <a:t>Website builders are online platforms or software tools that allow individuals and businesses to create websites without needing to write code or have an extensive technical knowledge. With these tools we can create environments where we share and preserve intangible cultural heritage and materials related to it. These tools are also good for reaching the wider audience.</a:t>
            </a:r>
          </a:p>
        </p:txBody>
      </p:sp>
      <p:sp>
        <p:nvSpPr>
          <p:cNvPr id="4" name="Päivämäärän paikkamerkki 3">
            <a:extLst>
              <a:ext uri="{FF2B5EF4-FFF2-40B4-BE49-F238E27FC236}">
                <a16:creationId xmlns:a16="http://schemas.microsoft.com/office/drawing/2014/main" id="{66787637-75B0-78E5-48E8-8600612D69F0}"/>
              </a:ext>
            </a:extLst>
          </p:cNvPr>
          <p:cNvSpPr>
            <a:spLocks noGrp="1"/>
          </p:cNvSpPr>
          <p:nvPr>
            <p:ph type="dt" sz="half" idx="10"/>
          </p:nvPr>
        </p:nvSpPr>
        <p:spPr/>
        <p:txBody>
          <a:bodyPr/>
          <a:lstStyle/>
          <a:p>
            <a:fld id="{E1926810-3445-4B7C-B60C-6E3B8AA4200B}" type="datetime1">
              <a:rPr lang="fi-FI" smtClean="0"/>
              <a:t>12.6.2024</a:t>
            </a:fld>
            <a:endParaRPr lang="fi-FI"/>
          </a:p>
        </p:txBody>
      </p:sp>
      <p:sp>
        <p:nvSpPr>
          <p:cNvPr id="5" name="Alatunnisteen paikkamerkki 4">
            <a:extLst>
              <a:ext uri="{FF2B5EF4-FFF2-40B4-BE49-F238E27FC236}">
                <a16:creationId xmlns:a16="http://schemas.microsoft.com/office/drawing/2014/main" id="{C9CF388D-81CB-2017-EED0-9F85DA249ECE}"/>
              </a:ext>
            </a:extLst>
          </p:cNvPr>
          <p:cNvSpPr>
            <a:spLocks noGrp="1"/>
          </p:cNvSpPr>
          <p:nvPr>
            <p:ph type="ftr" sz="quarter" idx="11"/>
          </p:nvPr>
        </p:nvSpPr>
        <p:spPr/>
        <p:txBody>
          <a:bodyPr/>
          <a:lstStyle/>
          <a:p>
            <a:r>
              <a:rPr lang="en-US"/>
              <a:t>University of Eastern Finland, Niko Loikkanen, HEART-project/e-learning project</a:t>
            </a:r>
            <a:endParaRPr lang="fi-FI"/>
          </a:p>
        </p:txBody>
      </p:sp>
    </p:spTree>
    <p:extLst>
      <p:ext uri="{BB962C8B-B14F-4D97-AF65-F5344CB8AC3E}">
        <p14:creationId xmlns:p14="http://schemas.microsoft.com/office/powerpoint/2010/main" val="6726701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F644A84-015E-B333-D787-1D323C7D42A0}"/>
              </a:ext>
            </a:extLst>
          </p:cNvPr>
          <p:cNvSpPr>
            <a:spLocks noGrp="1"/>
          </p:cNvSpPr>
          <p:nvPr>
            <p:ph type="title"/>
          </p:nvPr>
        </p:nvSpPr>
        <p:spPr/>
        <p:txBody>
          <a:bodyPr/>
          <a:lstStyle/>
          <a:p>
            <a:r>
              <a:rPr lang="fi-FI" dirty="0"/>
              <a:t>WordPress</a:t>
            </a:r>
          </a:p>
        </p:txBody>
      </p:sp>
      <p:sp>
        <p:nvSpPr>
          <p:cNvPr id="4" name="Sisällön paikkamerkki 2">
            <a:extLst>
              <a:ext uri="{FF2B5EF4-FFF2-40B4-BE49-F238E27FC236}">
                <a16:creationId xmlns:a16="http://schemas.microsoft.com/office/drawing/2014/main" id="{42A44D05-E862-DC46-6F10-EFF0C7D133A1}"/>
              </a:ext>
            </a:extLst>
          </p:cNvPr>
          <p:cNvSpPr>
            <a:spLocks noGrp="1"/>
          </p:cNvSpPr>
          <p:nvPr>
            <p:ph idx="1"/>
          </p:nvPr>
        </p:nvSpPr>
        <p:spPr>
          <a:xfrm>
            <a:off x="838200" y="1825625"/>
            <a:ext cx="5257800" cy="4351338"/>
          </a:xfrm>
        </p:spPr>
        <p:txBody>
          <a:bodyPr>
            <a:normAutofit/>
          </a:bodyPr>
          <a:lstStyle/>
          <a:p>
            <a:pPr marL="0" indent="0">
              <a:buNone/>
            </a:pPr>
            <a:r>
              <a:rPr lang="en-US" sz="1500" b="1" dirty="0"/>
              <a:t>INFORMATION:</a:t>
            </a:r>
          </a:p>
          <a:p>
            <a:r>
              <a:rPr lang="en-US" sz="1500" dirty="0"/>
              <a:t>Is a popular open-source content management system (CMS) used for creating websites and blogs</a:t>
            </a:r>
          </a:p>
          <a:p>
            <a:r>
              <a:rPr lang="en-US" sz="1500" dirty="0"/>
              <a:t> WordPress provides users with a user-friendly interface for managing their website's content, themes, and plugins without needing to know how to code</a:t>
            </a:r>
          </a:p>
          <a:p>
            <a:pPr marL="0" indent="0">
              <a:buNone/>
            </a:pPr>
            <a:r>
              <a:rPr lang="en-US" sz="1500" b="1" dirty="0"/>
              <a:t>PROS:</a:t>
            </a:r>
          </a:p>
          <a:p>
            <a:r>
              <a:rPr lang="en-US" sz="1500" dirty="0"/>
              <a:t>Easy to use</a:t>
            </a:r>
          </a:p>
          <a:p>
            <a:r>
              <a:rPr lang="en-US" sz="1500" dirty="0"/>
              <a:t>Free</a:t>
            </a:r>
          </a:p>
          <a:p>
            <a:pPr marL="0" indent="0">
              <a:buNone/>
            </a:pPr>
            <a:r>
              <a:rPr lang="en-US" sz="1500" b="1" dirty="0"/>
              <a:t>CONS:</a:t>
            </a:r>
          </a:p>
          <a:p>
            <a:r>
              <a:rPr lang="en-US" sz="1500" dirty="0"/>
              <a:t>Customization limitations</a:t>
            </a:r>
          </a:p>
        </p:txBody>
      </p:sp>
      <p:sp>
        <p:nvSpPr>
          <p:cNvPr id="5" name="Sisällön paikkamerkki 2">
            <a:extLst>
              <a:ext uri="{FF2B5EF4-FFF2-40B4-BE49-F238E27FC236}">
                <a16:creationId xmlns:a16="http://schemas.microsoft.com/office/drawing/2014/main" id="{29C94E4B-86D6-06AB-9D8E-A10ACBBD27DA}"/>
              </a:ext>
            </a:extLst>
          </p:cNvPr>
          <p:cNvSpPr txBox="1">
            <a:spLocks/>
          </p:cNvSpPr>
          <p:nvPr/>
        </p:nvSpPr>
        <p:spPr>
          <a:xfrm>
            <a:off x="60960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500" b="1" dirty="0"/>
              <a:t>EXAMPLES WHERE TO USE IT:</a:t>
            </a:r>
          </a:p>
          <a:p>
            <a:r>
              <a:rPr lang="en-US" sz="1500" dirty="0"/>
              <a:t>Creating websites, blogs related to ICH</a:t>
            </a:r>
          </a:p>
          <a:p>
            <a:pPr marL="0" indent="0">
              <a:buFont typeface="Arial" panose="020B0604020202020204" pitchFamily="34" charset="0"/>
              <a:buNone/>
            </a:pPr>
            <a:endParaRPr lang="en-US" sz="1500" dirty="0"/>
          </a:p>
          <a:p>
            <a:pPr marL="0" indent="0">
              <a:buFont typeface="Arial" panose="020B0604020202020204" pitchFamily="34" charset="0"/>
              <a:buNone/>
            </a:pPr>
            <a:endParaRPr lang="en-US" sz="1500" dirty="0"/>
          </a:p>
          <a:p>
            <a:pPr marL="0" indent="0">
              <a:buFont typeface="Arial" panose="020B0604020202020204" pitchFamily="34" charset="0"/>
              <a:buNone/>
            </a:pPr>
            <a:br>
              <a:rPr lang="en-US" sz="1500" dirty="0"/>
            </a:br>
            <a:r>
              <a:rPr lang="en-US" sz="1500" b="1" dirty="0"/>
              <a:t>HOW TO USE IT?</a:t>
            </a:r>
          </a:p>
          <a:p>
            <a:pPr marL="0" indent="0">
              <a:buNone/>
            </a:pPr>
            <a:r>
              <a:rPr lang="en-US" sz="1500" dirty="0"/>
              <a:t>WordPress offers help center for most common issues</a:t>
            </a:r>
          </a:p>
          <a:p>
            <a:r>
              <a:rPr lang="en-US" sz="1500" dirty="0">
                <a:hlinkClick r:id="rId2"/>
              </a:rPr>
              <a:t>https://wordpress.com/support/</a:t>
            </a:r>
            <a:r>
              <a:rPr lang="en-US" sz="1500" dirty="0"/>
              <a:t> </a:t>
            </a:r>
          </a:p>
        </p:txBody>
      </p:sp>
      <p:sp>
        <p:nvSpPr>
          <p:cNvPr id="3" name="Päivämäärän paikkamerkki 2">
            <a:extLst>
              <a:ext uri="{FF2B5EF4-FFF2-40B4-BE49-F238E27FC236}">
                <a16:creationId xmlns:a16="http://schemas.microsoft.com/office/drawing/2014/main" id="{4BF866F8-D151-EE06-BCFF-8C8BDB0F2564}"/>
              </a:ext>
            </a:extLst>
          </p:cNvPr>
          <p:cNvSpPr>
            <a:spLocks noGrp="1"/>
          </p:cNvSpPr>
          <p:nvPr>
            <p:ph type="dt" sz="half" idx="10"/>
          </p:nvPr>
        </p:nvSpPr>
        <p:spPr/>
        <p:txBody>
          <a:bodyPr/>
          <a:lstStyle/>
          <a:p>
            <a:fld id="{B8FAD045-1833-47FD-A343-C626A5AECE49}" type="datetime1">
              <a:rPr lang="fi-FI" smtClean="0"/>
              <a:t>12.6.2024</a:t>
            </a:fld>
            <a:endParaRPr lang="fi-FI"/>
          </a:p>
        </p:txBody>
      </p:sp>
      <p:sp>
        <p:nvSpPr>
          <p:cNvPr id="6" name="Alatunnisteen paikkamerkki 5">
            <a:extLst>
              <a:ext uri="{FF2B5EF4-FFF2-40B4-BE49-F238E27FC236}">
                <a16:creationId xmlns:a16="http://schemas.microsoft.com/office/drawing/2014/main" id="{939FFE7D-CF40-5209-FCF7-6200C8C78BEE}"/>
              </a:ext>
            </a:extLst>
          </p:cNvPr>
          <p:cNvSpPr>
            <a:spLocks noGrp="1"/>
          </p:cNvSpPr>
          <p:nvPr>
            <p:ph type="ftr" sz="quarter" idx="11"/>
          </p:nvPr>
        </p:nvSpPr>
        <p:spPr/>
        <p:txBody>
          <a:bodyPr/>
          <a:lstStyle/>
          <a:p>
            <a:r>
              <a:rPr lang="en-US"/>
              <a:t>University of Eastern Finland, Niko Loikkanen, HEART-project/e-learning project</a:t>
            </a:r>
            <a:endParaRPr lang="fi-FI"/>
          </a:p>
        </p:txBody>
      </p:sp>
      <p:pic>
        <p:nvPicPr>
          <p:cNvPr id="3074" name="Picture 2" descr="WordPress.com - Wikipedia">
            <a:extLst>
              <a:ext uri="{FF2B5EF4-FFF2-40B4-BE49-F238E27FC236}">
                <a16:creationId xmlns:a16="http://schemas.microsoft.com/office/drawing/2014/main" id="{13A1A733-DBB4-DEDD-8AFD-EFC1950A43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29000" y="365125"/>
            <a:ext cx="1324800" cy="132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08372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D5A80E9-F423-C9E7-AC2F-70149903D882}"/>
              </a:ext>
            </a:extLst>
          </p:cNvPr>
          <p:cNvSpPr>
            <a:spLocks noGrp="1"/>
          </p:cNvSpPr>
          <p:nvPr>
            <p:ph type="title"/>
          </p:nvPr>
        </p:nvSpPr>
        <p:spPr/>
        <p:txBody>
          <a:bodyPr/>
          <a:lstStyle/>
          <a:p>
            <a:r>
              <a:rPr lang="fi-FI" dirty="0" err="1"/>
              <a:t>Wix</a:t>
            </a:r>
            <a:endParaRPr lang="fi-FI" dirty="0"/>
          </a:p>
        </p:txBody>
      </p:sp>
      <p:sp>
        <p:nvSpPr>
          <p:cNvPr id="4" name="Sisällön paikkamerkki 2">
            <a:extLst>
              <a:ext uri="{FF2B5EF4-FFF2-40B4-BE49-F238E27FC236}">
                <a16:creationId xmlns:a16="http://schemas.microsoft.com/office/drawing/2014/main" id="{1D23CEFB-5C4C-AC01-47D3-FBED9A73F0E5}"/>
              </a:ext>
            </a:extLst>
          </p:cNvPr>
          <p:cNvSpPr>
            <a:spLocks noGrp="1"/>
          </p:cNvSpPr>
          <p:nvPr>
            <p:ph idx="1"/>
          </p:nvPr>
        </p:nvSpPr>
        <p:spPr>
          <a:xfrm>
            <a:off x="838200" y="1825625"/>
            <a:ext cx="5257800" cy="4351338"/>
          </a:xfrm>
        </p:spPr>
        <p:txBody>
          <a:bodyPr>
            <a:normAutofit/>
          </a:bodyPr>
          <a:lstStyle/>
          <a:p>
            <a:pPr marL="0" indent="0">
              <a:buNone/>
            </a:pPr>
            <a:r>
              <a:rPr lang="en-US" sz="1500" b="1" dirty="0"/>
              <a:t>INFORMATION:</a:t>
            </a:r>
          </a:p>
          <a:p>
            <a:r>
              <a:rPr lang="en-US" sz="1500" dirty="0" err="1"/>
              <a:t>Wix</a:t>
            </a:r>
            <a:r>
              <a:rPr lang="en-US" sz="1500" dirty="0"/>
              <a:t> is a popular cloud-based website development platform that allows users to create professional-looking websites without needing to know how to code</a:t>
            </a:r>
          </a:p>
          <a:p>
            <a:r>
              <a:rPr lang="en-US" sz="1500" dirty="0"/>
              <a:t>It offers a drag-and-drop interface, making it user-friendly for people with varying levels of technical expertise</a:t>
            </a:r>
          </a:p>
          <a:p>
            <a:pPr marL="0" indent="0">
              <a:buNone/>
            </a:pPr>
            <a:br>
              <a:rPr lang="en-US" sz="1500" b="1" dirty="0"/>
            </a:br>
            <a:r>
              <a:rPr lang="en-US" sz="1500" b="1" dirty="0"/>
              <a:t>PROS:</a:t>
            </a:r>
          </a:p>
          <a:p>
            <a:r>
              <a:rPr lang="en-US" sz="1500" dirty="0"/>
              <a:t>Easy to use</a:t>
            </a:r>
          </a:p>
          <a:p>
            <a:r>
              <a:rPr lang="en-US" sz="1500" dirty="0"/>
              <a:t>Free</a:t>
            </a:r>
            <a:endParaRPr lang="en-US" sz="1500" b="1" dirty="0"/>
          </a:p>
          <a:p>
            <a:pPr marL="0" indent="0">
              <a:buNone/>
            </a:pPr>
            <a:r>
              <a:rPr lang="en-US" sz="1500" b="1" dirty="0"/>
              <a:t>CONS:</a:t>
            </a:r>
          </a:p>
          <a:p>
            <a:r>
              <a:rPr lang="en-US" sz="1500" dirty="0"/>
              <a:t>Some of the features are locked behind payment</a:t>
            </a:r>
          </a:p>
        </p:txBody>
      </p:sp>
      <p:sp>
        <p:nvSpPr>
          <p:cNvPr id="5" name="Sisällön paikkamerkki 2">
            <a:extLst>
              <a:ext uri="{FF2B5EF4-FFF2-40B4-BE49-F238E27FC236}">
                <a16:creationId xmlns:a16="http://schemas.microsoft.com/office/drawing/2014/main" id="{DDBFC07D-ECD0-3D50-A4AC-D219DAA599E7}"/>
              </a:ext>
            </a:extLst>
          </p:cNvPr>
          <p:cNvSpPr txBox="1">
            <a:spLocks/>
          </p:cNvSpPr>
          <p:nvPr/>
        </p:nvSpPr>
        <p:spPr>
          <a:xfrm>
            <a:off x="60960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500" b="1" dirty="0"/>
              <a:t>EXAMPLES WHERE TO USE IT:</a:t>
            </a:r>
          </a:p>
          <a:p>
            <a:r>
              <a:rPr lang="en-US" sz="1500" dirty="0"/>
              <a:t>Creating websites for ICH</a:t>
            </a:r>
            <a:br>
              <a:rPr lang="en-US" sz="1500" b="1" dirty="0"/>
            </a:br>
            <a:endParaRPr lang="en-US" sz="1500" b="1" dirty="0"/>
          </a:p>
          <a:p>
            <a:pPr marL="0" indent="0">
              <a:buFont typeface="Arial" panose="020B0604020202020204" pitchFamily="34" charset="0"/>
              <a:buNone/>
            </a:pPr>
            <a:endParaRPr lang="en-US" sz="1500" b="1" dirty="0"/>
          </a:p>
          <a:p>
            <a:pPr marL="0" indent="0">
              <a:buFont typeface="Arial" panose="020B0604020202020204" pitchFamily="34" charset="0"/>
              <a:buNone/>
            </a:pPr>
            <a:endParaRPr lang="en-US" sz="1500" b="1" dirty="0"/>
          </a:p>
          <a:p>
            <a:pPr marL="0" indent="0">
              <a:buFont typeface="Arial" panose="020B0604020202020204" pitchFamily="34" charset="0"/>
              <a:buNone/>
            </a:pPr>
            <a:br>
              <a:rPr lang="en-US" sz="1500" b="1" dirty="0"/>
            </a:br>
            <a:r>
              <a:rPr lang="en-US" sz="1500" b="1" dirty="0"/>
              <a:t>HOW TO USE IT?</a:t>
            </a:r>
          </a:p>
          <a:p>
            <a:pPr marL="0" indent="0">
              <a:buFont typeface="Arial" panose="020B0604020202020204" pitchFamily="34" charset="0"/>
              <a:buNone/>
            </a:pPr>
            <a:r>
              <a:rPr lang="en-US" sz="1500" dirty="0"/>
              <a:t>Help center of </a:t>
            </a:r>
            <a:r>
              <a:rPr lang="en-US" sz="1500" dirty="0" err="1"/>
              <a:t>Wix</a:t>
            </a:r>
            <a:r>
              <a:rPr lang="en-US" sz="1500" dirty="0"/>
              <a:t> can be found here: </a:t>
            </a:r>
          </a:p>
          <a:p>
            <a:r>
              <a:rPr lang="en-US" sz="1500" dirty="0">
                <a:hlinkClick r:id="rId2"/>
              </a:rPr>
              <a:t>https://support.wix.com/en</a:t>
            </a:r>
            <a:r>
              <a:rPr lang="en-US" sz="1500" dirty="0"/>
              <a:t> </a:t>
            </a:r>
          </a:p>
        </p:txBody>
      </p:sp>
      <p:sp>
        <p:nvSpPr>
          <p:cNvPr id="3" name="Päivämäärän paikkamerkki 2">
            <a:extLst>
              <a:ext uri="{FF2B5EF4-FFF2-40B4-BE49-F238E27FC236}">
                <a16:creationId xmlns:a16="http://schemas.microsoft.com/office/drawing/2014/main" id="{C19689EC-B396-CD3B-50C4-DE4B9CBBB073}"/>
              </a:ext>
            </a:extLst>
          </p:cNvPr>
          <p:cNvSpPr>
            <a:spLocks noGrp="1"/>
          </p:cNvSpPr>
          <p:nvPr>
            <p:ph type="dt" sz="half" idx="10"/>
          </p:nvPr>
        </p:nvSpPr>
        <p:spPr/>
        <p:txBody>
          <a:bodyPr/>
          <a:lstStyle/>
          <a:p>
            <a:fld id="{6BD3F0A7-84C1-4BD8-9875-FF6922C85357}" type="datetime1">
              <a:rPr lang="fi-FI" smtClean="0"/>
              <a:t>12.6.2024</a:t>
            </a:fld>
            <a:endParaRPr lang="fi-FI"/>
          </a:p>
        </p:txBody>
      </p:sp>
      <p:sp>
        <p:nvSpPr>
          <p:cNvPr id="6" name="Alatunnisteen paikkamerkki 5">
            <a:extLst>
              <a:ext uri="{FF2B5EF4-FFF2-40B4-BE49-F238E27FC236}">
                <a16:creationId xmlns:a16="http://schemas.microsoft.com/office/drawing/2014/main" id="{6DCCA975-8AE8-B6E4-BC3D-880EF205425C}"/>
              </a:ext>
            </a:extLst>
          </p:cNvPr>
          <p:cNvSpPr>
            <a:spLocks noGrp="1"/>
          </p:cNvSpPr>
          <p:nvPr>
            <p:ph type="ftr" sz="quarter" idx="11"/>
          </p:nvPr>
        </p:nvSpPr>
        <p:spPr/>
        <p:txBody>
          <a:bodyPr/>
          <a:lstStyle/>
          <a:p>
            <a:r>
              <a:rPr lang="en-US"/>
              <a:t>University of Eastern Finland, Niko Loikkanen, HEART-project/e-learning project</a:t>
            </a:r>
            <a:endParaRPr lang="fi-FI"/>
          </a:p>
        </p:txBody>
      </p:sp>
      <p:pic>
        <p:nvPicPr>
          <p:cNvPr id="4098" name="Picture 2" descr="Wix arvostelu, hinta ja ominaisuudet | Softia.fi">
            <a:extLst>
              <a:ext uri="{FF2B5EF4-FFF2-40B4-BE49-F238E27FC236}">
                <a16:creationId xmlns:a16="http://schemas.microsoft.com/office/drawing/2014/main" id="{4D40109C-F0FF-F67F-BFE7-A44E816BFE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29000" y="365125"/>
            <a:ext cx="1324800" cy="132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90015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67724E4-E112-0193-5E22-643432757E11}"/>
              </a:ext>
            </a:extLst>
          </p:cNvPr>
          <p:cNvSpPr>
            <a:spLocks noGrp="1"/>
          </p:cNvSpPr>
          <p:nvPr>
            <p:ph type="title"/>
          </p:nvPr>
        </p:nvSpPr>
        <p:spPr/>
        <p:txBody>
          <a:bodyPr/>
          <a:lstStyle/>
          <a:p>
            <a:r>
              <a:rPr lang="fi-FI" dirty="0" err="1"/>
              <a:t>Emaze</a:t>
            </a:r>
            <a:endParaRPr lang="fi-FI" dirty="0"/>
          </a:p>
        </p:txBody>
      </p:sp>
      <p:sp>
        <p:nvSpPr>
          <p:cNvPr id="4" name="Sisällön paikkamerkki 2">
            <a:extLst>
              <a:ext uri="{FF2B5EF4-FFF2-40B4-BE49-F238E27FC236}">
                <a16:creationId xmlns:a16="http://schemas.microsoft.com/office/drawing/2014/main" id="{9EFEF002-B183-F5D7-A113-B49A4B80EE86}"/>
              </a:ext>
            </a:extLst>
          </p:cNvPr>
          <p:cNvSpPr>
            <a:spLocks noGrp="1"/>
          </p:cNvSpPr>
          <p:nvPr>
            <p:ph idx="1"/>
          </p:nvPr>
        </p:nvSpPr>
        <p:spPr>
          <a:xfrm>
            <a:off x="838200" y="1825625"/>
            <a:ext cx="5257800" cy="4351338"/>
          </a:xfrm>
        </p:spPr>
        <p:txBody>
          <a:bodyPr>
            <a:normAutofit/>
          </a:bodyPr>
          <a:lstStyle/>
          <a:p>
            <a:pPr marL="0" indent="0">
              <a:buNone/>
            </a:pPr>
            <a:r>
              <a:rPr lang="en-US" sz="1500" b="1" dirty="0"/>
              <a:t>INFORMATION:</a:t>
            </a:r>
          </a:p>
          <a:p>
            <a:r>
              <a:rPr lang="en-US" sz="1500" dirty="0" err="1"/>
              <a:t>Emaze</a:t>
            </a:r>
            <a:r>
              <a:rPr lang="en-US" sz="1500" dirty="0"/>
              <a:t> is a cloud-based presentation software that allows users to create and share visually appealing presentations, websites, e-cards, and more</a:t>
            </a:r>
          </a:p>
          <a:p>
            <a:r>
              <a:rPr lang="en-US" sz="1500" dirty="0"/>
              <a:t>It offers a variety of templates, animations, and multimedia features to help users craft engaging presentations</a:t>
            </a:r>
          </a:p>
          <a:p>
            <a:pPr marL="0" indent="0">
              <a:buNone/>
            </a:pPr>
            <a:r>
              <a:rPr lang="en-US" sz="1500" b="1" dirty="0"/>
              <a:t>PROS:</a:t>
            </a:r>
          </a:p>
          <a:p>
            <a:r>
              <a:rPr lang="en-US" sz="1500" dirty="0"/>
              <a:t>Easy to use</a:t>
            </a:r>
          </a:p>
          <a:p>
            <a:r>
              <a:rPr lang="en-US" sz="1500" dirty="0"/>
              <a:t>Free</a:t>
            </a:r>
          </a:p>
          <a:p>
            <a:pPr marL="0" indent="0">
              <a:buNone/>
            </a:pPr>
            <a:r>
              <a:rPr lang="en-US" sz="1500" b="1" dirty="0"/>
              <a:t>CONS:</a:t>
            </a:r>
          </a:p>
          <a:p>
            <a:r>
              <a:rPr lang="en-US" sz="1500" dirty="0"/>
              <a:t>Free version is limited to 5 free projects</a:t>
            </a:r>
          </a:p>
        </p:txBody>
      </p:sp>
      <p:sp>
        <p:nvSpPr>
          <p:cNvPr id="5" name="Sisällön paikkamerkki 2">
            <a:extLst>
              <a:ext uri="{FF2B5EF4-FFF2-40B4-BE49-F238E27FC236}">
                <a16:creationId xmlns:a16="http://schemas.microsoft.com/office/drawing/2014/main" id="{36D53A8F-65D7-73FD-5183-4C62960F5D86}"/>
              </a:ext>
            </a:extLst>
          </p:cNvPr>
          <p:cNvSpPr txBox="1">
            <a:spLocks/>
          </p:cNvSpPr>
          <p:nvPr/>
        </p:nvSpPr>
        <p:spPr>
          <a:xfrm>
            <a:off x="60960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500" b="1" dirty="0"/>
              <a:t>EXAMPLES WHERE TO USE IT:</a:t>
            </a:r>
          </a:p>
          <a:p>
            <a:r>
              <a:rPr lang="en-US" sz="1500" dirty="0"/>
              <a:t>Digital exhibitions, virtual tours</a:t>
            </a:r>
          </a:p>
          <a:p>
            <a:r>
              <a:rPr lang="en-US" sz="1500" dirty="0"/>
              <a:t>Websites</a:t>
            </a:r>
          </a:p>
          <a:p>
            <a:r>
              <a:rPr lang="en-US" sz="1500" dirty="0"/>
              <a:t>Presentations</a:t>
            </a:r>
          </a:p>
          <a:p>
            <a:pPr marL="0" indent="0">
              <a:buFont typeface="Arial" panose="020B0604020202020204" pitchFamily="34" charset="0"/>
              <a:buNone/>
            </a:pPr>
            <a:br>
              <a:rPr lang="en-US" sz="1500" b="1" dirty="0"/>
            </a:br>
            <a:r>
              <a:rPr lang="en-US" sz="1500" b="1" dirty="0"/>
              <a:t>HOW TO USE IT?</a:t>
            </a:r>
          </a:p>
          <a:p>
            <a:pPr marL="0" indent="0">
              <a:buFont typeface="Arial" panose="020B0604020202020204" pitchFamily="34" charset="0"/>
              <a:buNone/>
            </a:pPr>
            <a:r>
              <a:rPr lang="en-US" sz="1500" dirty="0" err="1"/>
              <a:t>Emaze</a:t>
            </a:r>
            <a:r>
              <a:rPr lang="en-US" sz="1500" dirty="0"/>
              <a:t> offers good tutorials and FAQs in their support section</a:t>
            </a:r>
          </a:p>
          <a:p>
            <a:r>
              <a:rPr lang="en-US" sz="1500" dirty="0">
                <a:hlinkClick r:id="rId2"/>
              </a:rPr>
              <a:t>https://emaze.zendesk.com/hc/en-us</a:t>
            </a:r>
            <a:r>
              <a:rPr lang="en-US" sz="1500" dirty="0"/>
              <a:t> </a:t>
            </a:r>
          </a:p>
        </p:txBody>
      </p:sp>
      <p:sp>
        <p:nvSpPr>
          <p:cNvPr id="3" name="Päivämäärän paikkamerkki 2">
            <a:extLst>
              <a:ext uri="{FF2B5EF4-FFF2-40B4-BE49-F238E27FC236}">
                <a16:creationId xmlns:a16="http://schemas.microsoft.com/office/drawing/2014/main" id="{8E107F2E-9129-4E24-A7C1-89CFAF0CECA7}"/>
              </a:ext>
            </a:extLst>
          </p:cNvPr>
          <p:cNvSpPr>
            <a:spLocks noGrp="1"/>
          </p:cNvSpPr>
          <p:nvPr>
            <p:ph type="dt" sz="half" idx="10"/>
          </p:nvPr>
        </p:nvSpPr>
        <p:spPr/>
        <p:txBody>
          <a:bodyPr/>
          <a:lstStyle/>
          <a:p>
            <a:fld id="{441221C3-0FF9-46D6-B73C-1C1C8B3DAF65}" type="datetime1">
              <a:rPr lang="fi-FI" smtClean="0"/>
              <a:t>12.6.2024</a:t>
            </a:fld>
            <a:endParaRPr lang="fi-FI"/>
          </a:p>
        </p:txBody>
      </p:sp>
      <p:sp>
        <p:nvSpPr>
          <p:cNvPr id="6" name="Alatunnisteen paikkamerkki 5">
            <a:extLst>
              <a:ext uri="{FF2B5EF4-FFF2-40B4-BE49-F238E27FC236}">
                <a16:creationId xmlns:a16="http://schemas.microsoft.com/office/drawing/2014/main" id="{A122F03F-8954-A605-7CF6-8AB4274E3408}"/>
              </a:ext>
            </a:extLst>
          </p:cNvPr>
          <p:cNvSpPr>
            <a:spLocks noGrp="1"/>
          </p:cNvSpPr>
          <p:nvPr>
            <p:ph type="ftr" sz="quarter" idx="11"/>
          </p:nvPr>
        </p:nvSpPr>
        <p:spPr/>
        <p:txBody>
          <a:bodyPr/>
          <a:lstStyle/>
          <a:p>
            <a:r>
              <a:rPr lang="en-US"/>
              <a:t>University of Eastern Finland, Niko Loikkanen, HEART-project/e-learning project</a:t>
            </a:r>
            <a:endParaRPr lang="fi-FI"/>
          </a:p>
        </p:txBody>
      </p:sp>
      <p:pic>
        <p:nvPicPr>
          <p:cNvPr id="5122" name="Picture 2" descr="Emaze - Apps on Google Play">
            <a:extLst>
              <a:ext uri="{FF2B5EF4-FFF2-40B4-BE49-F238E27FC236}">
                <a16:creationId xmlns:a16="http://schemas.microsoft.com/office/drawing/2014/main" id="{B6FD728B-B071-89CF-5D29-89BBA0DC46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29000" y="365888"/>
            <a:ext cx="1324800" cy="132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85847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E3AEE2-EA12-5814-323C-A0F036D9B9A0}"/>
              </a:ext>
            </a:extLst>
          </p:cNvPr>
          <p:cNvSpPr>
            <a:spLocks noGrp="1"/>
          </p:cNvSpPr>
          <p:nvPr>
            <p:ph type="title"/>
          </p:nvPr>
        </p:nvSpPr>
        <p:spPr/>
        <p:style>
          <a:lnRef idx="2">
            <a:schemeClr val="dk1"/>
          </a:lnRef>
          <a:fillRef idx="1">
            <a:schemeClr val="lt1"/>
          </a:fillRef>
          <a:effectRef idx="0">
            <a:schemeClr val="dk1"/>
          </a:effectRef>
          <a:fontRef idx="minor">
            <a:schemeClr val="dk1"/>
          </a:fontRef>
        </p:style>
        <p:txBody>
          <a:bodyPr>
            <a:normAutofit/>
          </a:bodyPr>
          <a:lstStyle/>
          <a:p>
            <a:r>
              <a:rPr lang="en-US" dirty="0">
                <a:ea typeface="+mj-lt"/>
                <a:cs typeface="+mj-lt"/>
              </a:rPr>
              <a:t>Tools for sharing ICH</a:t>
            </a:r>
            <a:endParaRPr lang="en-US" dirty="0"/>
          </a:p>
        </p:txBody>
      </p:sp>
      <p:sp>
        <p:nvSpPr>
          <p:cNvPr id="3" name="Sisällön paikkamerkki 2">
            <a:extLst>
              <a:ext uri="{FF2B5EF4-FFF2-40B4-BE49-F238E27FC236}">
                <a16:creationId xmlns:a16="http://schemas.microsoft.com/office/drawing/2014/main" id="{D419DB27-FCE8-17E6-8868-83D7F85C1D7C}"/>
              </a:ext>
            </a:extLst>
          </p:cNvPr>
          <p:cNvSpPr>
            <a:spLocks noGrp="1"/>
          </p:cNvSpPr>
          <p:nvPr>
            <p:ph idx="1"/>
          </p:nvPr>
        </p:nvSpPr>
        <p:spPr/>
        <p:txBody>
          <a:bodyPr vert="horz" lIns="91440" tIns="45720" rIns="91440" bIns="45720" rtlCol="0" anchor="t">
            <a:normAutofit/>
          </a:bodyPr>
          <a:lstStyle/>
          <a:p>
            <a:pPr algn="just"/>
            <a:r>
              <a:rPr lang="en-US" dirty="0"/>
              <a:t>These tools can be used for safeguarding and sharing ICH for wider audience. These tools have wide reach of audience and can be useful for collecting, safeguarding and sharing intangible cultural heritage related materials. In this databank I have not included the obvious social media platforms such as Instagram, Facebook or </a:t>
            </a:r>
            <a:r>
              <a:rPr lang="en-US"/>
              <a:t>YouTube which all are powerful tools for promoting and sharing too.</a:t>
            </a:r>
          </a:p>
        </p:txBody>
      </p:sp>
      <p:sp>
        <p:nvSpPr>
          <p:cNvPr id="4" name="Päivämäärän paikkamerkki 3">
            <a:extLst>
              <a:ext uri="{FF2B5EF4-FFF2-40B4-BE49-F238E27FC236}">
                <a16:creationId xmlns:a16="http://schemas.microsoft.com/office/drawing/2014/main" id="{6C28CA9C-7D9B-C711-F58F-706AA81D3DF6}"/>
              </a:ext>
            </a:extLst>
          </p:cNvPr>
          <p:cNvSpPr>
            <a:spLocks noGrp="1"/>
          </p:cNvSpPr>
          <p:nvPr>
            <p:ph type="dt" sz="half" idx="10"/>
          </p:nvPr>
        </p:nvSpPr>
        <p:spPr/>
        <p:txBody>
          <a:bodyPr/>
          <a:lstStyle/>
          <a:p>
            <a:fld id="{AEBA4A7B-4B6E-47CE-B83F-5BAC36F573FA}" type="datetime1">
              <a:rPr lang="fi-FI" smtClean="0"/>
              <a:t>12.6.2024</a:t>
            </a:fld>
            <a:endParaRPr lang="fi-FI"/>
          </a:p>
        </p:txBody>
      </p:sp>
      <p:sp>
        <p:nvSpPr>
          <p:cNvPr id="5" name="Alatunnisteen paikkamerkki 4">
            <a:extLst>
              <a:ext uri="{FF2B5EF4-FFF2-40B4-BE49-F238E27FC236}">
                <a16:creationId xmlns:a16="http://schemas.microsoft.com/office/drawing/2014/main" id="{87B6D94A-59D2-0C30-E5B2-08456CE69D6F}"/>
              </a:ext>
            </a:extLst>
          </p:cNvPr>
          <p:cNvSpPr>
            <a:spLocks noGrp="1"/>
          </p:cNvSpPr>
          <p:nvPr>
            <p:ph type="ftr" sz="quarter" idx="11"/>
          </p:nvPr>
        </p:nvSpPr>
        <p:spPr/>
        <p:txBody>
          <a:bodyPr/>
          <a:lstStyle/>
          <a:p>
            <a:r>
              <a:rPr lang="en-US"/>
              <a:t>University of Eastern Finland, Niko Loikkanen, HEART-project/e-learning project</a:t>
            </a:r>
            <a:endParaRPr lang="fi-FI"/>
          </a:p>
        </p:txBody>
      </p:sp>
    </p:spTree>
    <p:extLst>
      <p:ext uri="{BB962C8B-B14F-4D97-AF65-F5344CB8AC3E}">
        <p14:creationId xmlns:p14="http://schemas.microsoft.com/office/powerpoint/2010/main" val="30739756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490025B-C516-1542-8D9E-CDF4FB56CE8E}"/>
              </a:ext>
            </a:extLst>
          </p:cNvPr>
          <p:cNvSpPr>
            <a:spLocks noGrp="1"/>
          </p:cNvSpPr>
          <p:nvPr>
            <p:ph type="title"/>
          </p:nvPr>
        </p:nvSpPr>
        <p:spPr/>
        <p:txBody>
          <a:bodyPr/>
          <a:lstStyle/>
          <a:p>
            <a:r>
              <a:rPr lang="fi-FI" dirty="0" err="1"/>
              <a:t>Freeed</a:t>
            </a:r>
            <a:endParaRPr lang="fi-FI" dirty="0"/>
          </a:p>
        </p:txBody>
      </p:sp>
      <p:sp>
        <p:nvSpPr>
          <p:cNvPr id="4" name="Sisällön paikkamerkki 2">
            <a:extLst>
              <a:ext uri="{FF2B5EF4-FFF2-40B4-BE49-F238E27FC236}">
                <a16:creationId xmlns:a16="http://schemas.microsoft.com/office/drawing/2014/main" id="{A803A48A-EABC-8BA2-D2B7-EF002A55D870}"/>
              </a:ext>
            </a:extLst>
          </p:cNvPr>
          <p:cNvSpPr>
            <a:spLocks noGrp="1"/>
          </p:cNvSpPr>
          <p:nvPr>
            <p:ph idx="1"/>
          </p:nvPr>
        </p:nvSpPr>
        <p:spPr>
          <a:xfrm>
            <a:off x="838200" y="1825625"/>
            <a:ext cx="5257800" cy="4351338"/>
          </a:xfrm>
        </p:spPr>
        <p:txBody>
          <a:bodyPr>
            <a:normAutofit/>
          </a:bodyPr>
          <a:lstStyle/>
          <a:p>
            <a:pPr marL="0" indent="0">
              <a:buNone/>
            </a:pPr>
            <a:r>
              <a:rPr lang="fi-FI" sz="1500" b="1" dirty="0"/>
              <a:t>INFORMATION</a:t>
            </a:r>
            <a:r>
              <a:rPr lang="fi-FI" sz="1500" dirty="0"/>
              <a:t>:</a:t>
            </a:r>
          </a:p>
          <a:p>
            <a:r>
              <a:rPr lang="en-US" sz="1500" dirty="0" err="1"/>
              <a:t>Freeed</a:t>
            </a:r>
            <a:r>
              <a:rPr lang="en-US" sz="1500" dirty="0"/>
              <a:t> is place where educators can share, discuss and develop educational ideas​</a:t>
            </a:r>
          </a:p>
          <a:p>
            <a:r>
              <a:rPr lang="en-US" sz="1500" dirty="0"/>
              <a:t>Educators can share materials to support teaching​</a:t>
            </a:r>
          </a:p>
          <a:p>
            <a:r>
              <a:rPr lang="en-US" sz="1500" dirty="0"/>
              <a:t>Freed brings educators together worldwide</a:t>
            </a:r>
          </a:p>
          <a:p>
            <a:pPr marL="0" indent="0">
              <a:buNone/>
            </a:pPr>
            <a:r>
              <a:rPr lang="fi-FI" sz="1500" b="1" dirty="0"/>
              <a:t>PROS:</a:t>
            </a:r>
          </a:p>
          <a:p>
            <a:r>
              <a:rPr lang="en-US" sz="1500" dirty="0"/>
              <a:t>Tons of shared teaching ideas and materials for educators​</a:t>
            </a:r>
          </a:p>
          <a:p>
            <a:r>
              <a:rPr lang="en-US" sz="1500" dirty="0"/>
              <a:t>Worldwide community of educators​</a:t>
            </a:r>
          </a:p>
          <a:p>
            <a:r>
              <a:rPr lang="en-US" sz="1500" dirty="0"/>
              <a:t>Free to use</a:t>
            </a:r>
            <a:endParaRPr lang="fi-FI" sz="1500" dirty="0"/>
          </a:p>
          <a:p>
            <a:pPr marL="0" indent="0">
              <a:buNone/>
            </a:pPr>
            <a:r>
              <a:rPr lang="fi-FI" sz="1500" b="1" dirty="0"/>
              <a:t>CONS:</a:t>
            </a:r>
          </a:p>
          <a:p>
            <a:r>
              <a:rPr lang="en-US" sz="1500" b="0" i="0" u="none" strike="noStrike" dirty="0">
                <a:solidFill>
                  <a:srgbClr val="000000"/>
                </a:solidFill>
                <a:effectLst/>
              </a:rPr>
              <a:t>Most of the materials are for primary school</a:t>
            </a:r>
            <a:endParaRPr lang="fi-FI" sz="1500" b="1" dirty="0"/>
          </a:p>
        </p:txBody>
      </p:sp>
      <p:sp>
        <p:nvSpPr>
          <p:cNvPr id="5" name="Sisällön paikkamerkki 2">
            <a:extLst>
              <a:ext uri="{FF2B5EF4-FFF2-40B4-BE49-F238E27FC236}">
                <a16:creationId xmlns:a16="http://schemas.microsoft.com/office/drawing/2014/main" id="{5E2757E2-D1BB-56F4-D345-DD3E50F4989D}"/>
              </a:ext>
            </a:extLst>
          </p:cNvPr>
          <p:cNvSpPr txBox="1">
            <a:spLocks/>
          </p:cNvSpPr>
          <p:nvPr/>
        </p:nvSpPr>
        <p:spPr>
          <a:xfrm>
            <a:off x="60960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500" b="1" dirty="0"/>
              <a:t>EXAMPLES WHERE TO USE IT:</a:t>
            </a:r>
          </a:p>
          <a:p>
            <a:r>
              <a:rPr lang="en-US" sz="1500" dirty="0"/>
              <a:t>Can be used for storing ICH for wider audience to view</a:t>
            </a:r>
          </a:p>
          <a:p>
            <a:r>
              <a:rPr lang="en-US" sz="1500" dirty="0"/>
              <a:t>Could offer some materials for educators to use</a:t>
            </a:r>
            <a:br>
              <a:rPr lang="en-US" sz="1500" dirty="0"/>
            </a:br>
            <a:br>
              <a:rPr lang="en-US" sz="1500" dirty="0"/>
            </a:br>
            <a:endParaRPr lang="en-US" sz="1500" dirty="0"/>
          </a:p>
          <a:p>
            <a:pPr marL="0" indent="0">
              <a:buFont typeface="Arial" panose="020B0604020202020204" pitchFamily="34" charset="0"/>
              <a:buNone/>
            </a:pPr>
            <a:br>
              <a:rPr lang="en-US" sz="1500" dirty="0"/>
            </a:br>
            <a:r>
              <a:rPr lang="en-US" sz="1500" b="1" dirty="0"/>
              <a:t>HOW TO USE IT?</a:t>
            </a:r>
          </a:p>
          <a:p>
            <a:pPr marL="0" indent="0">
              <a:buFont typeface="Arial" panose="020B0604020202020204" pitchFamily="34" charset="0"/>
              <a:buNone/>
            </a:pPr>
            <a:r>
              <a:rPr lang="en-US" sz="1500" dirty="0" err="1"/>
              <a:t>Freeed</a:t>
            </a:r>
            <a:r>
              <a:rPr lang="en-US" sz="1500" dirty="0"/>
              <a:t> offers a guide how to get started with it and it can be found here:​</a:t>
            </a:r>
          </a:p>
          <a:p>
            <a:r>
              <a:rPr lang="en-US" sz="1500" dirty="0">
                <a:hlinkClick r:id="rId2"/>
              </a:rPr>
              <a:t>https://freeed.helpscoutdocs.com/</a:t>
            </a:r>
            <a:r>
              <a:rPr lang="en-US" sz="1500" dirty="0"/>
              <a:t> </a:t>
            </a:r>
          </a:p>
        </p:txBody>
      </p:sp>
      <p:sp>
        <p:nvSpPr>
          <p:cNvPr id="3" name="Päivämäärän paikkamerkki 2">
            <a:extLst>
              <a:ext uri="{FF2B5EF4-FFF2-40B4-BE49-F238E27FC236}">
                <a16:creationId xmlns:a16="http://schemas.microsoft.com/office/drawing/2014/main" id="{9293A1F8-CE7E-6CFD-CEB6-F551F246824C}"/>
              </a:ext>
            </a:extLst>
          </p:cNvPr>
          <p:cNvSpPr>
            <a:spLocks noGrp="1"/>
          </p:cNvSpPr>
          <p:nvPr>
            <p:ph type="dt" sz="half" idx="10"/>
          </p:nvPr>
        </p:nvSpPr>
        <p:spPr/>
        <p:txBody>
          <a:bodyPr/>
          <a:lstStyle/>
          <a:p>
            <a:fld id="{0283DBDF-9373-4965-BD68-CACD0E7DC348}" type="datetime1">
              <a:rPr lang="fi-FI" smtClean="0"/>
              <a:t>12.6.2024</a:t>
            </a:fld>
            <a:endParaRPr lang="fi-FI"/>
          </a:p>
        </p:txBody>
      </p:sp>
      <p:sp>
        <p:nvSpPr>
          <p:cNvPr id="6" name="Alatunnisteen paikkamerkki 5">
            <a:extLst>
              <a:ext uri="{FF2B5EF4-FFF2-40B4-BE49-F238E27FC236}">
                <a16:creationId xmlns:a16="http://schemas.microsoft.com/office/drawing/2014/main" id="{A29B2F0B-217F-02C9-87BC-6098437ACCB2}"/>
              </a:ext>
            </a:extLst>
          </p:cNvPr>
          <p:cNvSpPr>
            <a:spLocks noGrp="1"/>
          </p:cNvSpPr>
          <p:nvPr>
            <p:ph type="ftr" sz="quarter" idx="11"/>
          </p:nvPr>
        </p:nvSpPr>
        <p:spPr/>
        <p:txBody>
          <a:bodyPr/>
          <a:lstStyle/>
          <a:p>
            <a:r>
              <a:rPr lang="en-US"/>
              <a:t>University of Eastern Finland, Niko Loikkanen, HEART-project/e-learning project</a:t>
            </a:r>
            <a:endParaRPr lang="fi-FI"/>
          </a:p>
        </p:txBody>
      </p:sp>
      <p:pic>
        <p:nvPicPr>
          <p:cNvPr id="5122" name="Picture 2" descr="Freeed – Freeed.com">
            <a:extLst>
              <a:ext uri="{FF2B5EF4-FFF2-40B4-BE49-F238E27FC236}">
                <a16:creationId xmlns:a16="http://schemas.microsoft.com/office/drawing/2014/main" id="{053BD464-A260-B461-79BE-AD6BABECEDE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29000" y="365125"/>
            <a:ext cx="1324800" cy="132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84360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75F993A-00AD-7BB9-2296-03A10C50BF3B}"/>
              </a:ext>
            </a:extLst>
          </p:cNvPr>
          <p:cNvSpPr>
            <a:spLocks noGrp="1"/>
          </p:cNvSpPr>
          <p:nvPr>
            <p:ph type="title"/>
          </p:nvPr>
        </p:nvSpPr>
        <p:spPr/>
        <p:txBody>
          <a:bodyPr/>
          <a:lstStyle/>
          <a:p>
            <a:r>
              <a:rPr lang="fi-FI" dirty="0"/>
              <a:t>Ted-</a:t>
            </a:r>
            <a:r>
              <a:rPr lang="fi-FI" dirty="0" err="1"/>
              <a:t>ed</a:t>
            </a:r>
            <a:endParaRPr lang="fi-FI" dirty="0"/>
          </a:p>
        </p:txBody>
      </p:sp>
      <p:sp>
        <p:nvSpPr>
          <p:cNvPr id="4" name="Sisällön paikkamerkki 2">
            <a:extLst>
              <a:ext uri="{FF2B5EF4-FFF2-40B4-BE49-F238E27FC236}">
                <a16:creationId xmlns:a16="http://schemas.microsoft.com/office/drawing/2014/main" id="{D4489709-C232-366F-B70C-926D294E30E1}"/>
              </a:ext>
            </a:extLst>
          </p:cNvPr>
          <p:cNvSpPr>
            <a:spLocks noGrp="1"/>
          </p:cNvSpPr>
          <p:nvPr>
            <p:ph idx="1"/>
          </p:nvPr>
        </p:nvSpPr>
        <p:spPr>
          <a:xfrm>
            <a:off x="838200" y="1825625"/>
            <a:ext cx="5257800" cy="4351338"/>
          </a:xfrm>
        </p:spPr>
        <p:txBody>
          <a:bodyPr>
            <a:normAutofit/>
          </a:bodyPr>
          <a:lstStyle/>
          <a:p>
            <a:pPr marL="0" indent="0">
              <a:buNone/>
            </a:pPr>
            <a:r>
              <a:rPr lang="en-US" sz="1500" b="1" dirty="0"/>
              <a:t>INFORMATION:</a:t>
            </a:r>
          </a:p>
          <a:p>
            <a:r>
              <a:rPr lang="en-US" sz="1500" dirty="0"/>
              <a:t>Ted-Ed is learning environment with thousands of educational videos on different topics.​</a:t>
            </a:r>
          </a:p>
          <a:p>
            <a:r>
              <a:rPr lang="en-US" sz="1500" dirty="0"/>
              <a:t>Network for sharing ideas and materials​</a:t>
            </a:r>
          </a:p>
          <a:p>
            <a:r>
              <a:rPr lang="en-US" sz="1500" dirty="0"/>
              <a:t>650 000 educators around the globe</a:t>
            </a:r>
          </a:p>
          <a:p>
            <a:pPr marL="0" indent="0">
              <a:buNone/>
            </a:pPr>
            <a:r>
              <a:rPr lang="en-US" sz="1500" b="1" dirty="0"/>
              <a:t>PROS:</a:t>
            </a:r>
          </a:p>
          <a:p>
            <a:r>
              <a:rPr lang="en-US" sz="1500" dirty="0"/>
              <a:t>Free​</a:t>
            </a:r>
          </a:p>
          <a:p>
            <a:r>
              <a:rPr lang="en-US" sz="1500" dirty="0"/>
              <a:t>Tons of lessons for all levels of education​</a:t>
            </a:r>
          </a:p>
          <a:p>
            <a:r>
              <a:rPr lang="en-US" sz="1500" dirty="0"/>
              <a:t>Really useful for learning different topics</a:t>
            </a:r>
          </a:p>
          <a:p>
            <a:pPr marL="0" indent="0">
              <a:buNone/>
            </a:pPr>
            <a:r>
              <a:rPr lang="en-US" sz="1500" b="1" dirty="0"/>
              <a:t>CONS:</a:t>
            </a:r>
          </a:p>
          <a:p>
            <a:r>
              <a:rPr lang="en-US" sz="1500" dirty="0"/>
              <a:t>Only available language is English</a:t>
            </a:r>
          </a:p>
        </p:txBody>
      </p:sp>
      <p:sp>
        <p:nvSpPr>
          <p:cNvPr id="5" name="Sisällön paikkamerkki 2">
            <a:extLst>
              <a:ext uri="{FF2B5EF4-FFF2-40B4-BE49-F238E27FC236}">
                <a16:creationId xmlns:a16="http://schemas.microsoft.com/office/drawing/2014/main" id="{BBED2455-D044-8675-8709-1BF2CFD8BB47}"/>
              </a:ext>
            </a:extLst>
          </p:cNvPr>
          <p:cNvSpPr txBox="1">
            <a:spLocks/>
          </p:cNvSpPr>
          <p:nvPr/>
        </p:nvSpPr>
        <p:spPr>
          <a:xfrm>
            <a:off x="60960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500" b="1" dirty="0"/>
              <a:t>EXAMPLES WHERE TO USE IT:</a:t>
            </a:r>
          </a:p>
          <a:p>
            <a:r>
              <a:rPr lang="en-US" sz="1500" dirty="0"/>
              <a:t>For creating lessons of ICH</a:t>
            </a:r>
          </a:p>
          <a:p>
            <a:r>
              <a:rPr lang="en-US" sz="1500" dirty="0"/>
              <a:t>Sharing ICH for wider audience</a:t>
            </a:r>
          </a:p>
          <a:p>
            <a:r>
              <a:rPr lang="en-US" sz="1500" dirty="0"/>
              <a:t>Could offer some materials for educators to use</a:t>
            </a:r>
            <a:br>
              <a:rPr lang="en-US" sz="1500" dirty="0"/>
            </a:br>
            <a:endParaRPr lang="en-US" sz="1500" dirty="0"/>
          </a:p>
          <a:p>
            <a:pPr marL="0" indent="0">
              <a:buFont typeface="Arial" panose="020B0604020202020204" pitchFamily="34" charset="0"/>
              <a:buNone/>
            </a:pPr>
            <a:br>
              <a:rPr lang="en-US" sz="1500" dirty="0"/>
            </a:br>
            <a:r>
              <a:rPr lang="en-US" sz="1500" b="1" dirty="0"/>
              <a:t>HOW TO USE IT?</a:t>
            </a:r>
          </a:p>
          <a:p>
            <a:pPr marL="0" indent="0">
              <a:buFont typeface="Arial" panose="020B0604020202020204" pitchFamily="34" charset="0"/>
              <a:buNone/>
            </a:pPr>
            <a:r>
              <a:rPr lang="en-US" sz="1500" dirty="0"/>
              <a:t>If you have problems with Ted-Ed you can try to find solutions here: ​</a:t>
            </a:r>
          </a:p>
          <a:p>
            <a:r>
              <a:rPr lang="en-US" sz="1500" dirty="0">
                <a:hlinkClick r:id="rId2"/>
              </a:rPr>
              <a:t>https://help.ted.com/hc/en-us</a:t>
            </a:r>
            <a:r>
              <a:rPr lang="en-US" sz="1500" dirty="0"/>
              <a:t> </a:t>
            </a:r>
          </a:p>
        </p:txBody>
      </p:sp>
      <p:sp>
        <p:nvSpPr>
          <p:cNvPr id="3" name="Päivämäärän paikkamerkki 2">
            <a:extLst>
              <a:ext uri="{FF2B5EF4-FFF2-40B4-BE49-F238E27FC236}">
                <a16:creationId xmlns:a16="http://schemas.microsoft.com/office/drawing/2014/main" id="{9AD8AF40-7627-A08F-9B08-E77949AB418C}"/>
              </a:ext>
            </a:extLst>
          </p:cNvPr>
          <p:cNvSpPr>
            <a:spLocks noGrp="1"/>
          </p:cNvSpPr>
          <p:nvPr>
            <p:ph type="dt" sz="half" idx="10"/>
          </p:nvPr>
        </p:nvSpPr>
        <p:spPr/>
        <p:txBody>
          <a:bodyPr/>
          <a:lstStyle/>
          <a:p>
            <a:fld id="{49EC20F8-66EB-4ADA-A2B1-05D539B33247}" type="datetime1">
              <a:rPr lang="fi-FI" smtClean="0"/>
              <a:t>12.6.2024</a:t>
            </a:fld>
            <a:endParaRPr lang="fi-FI"/>
          </a:p>
        </p:txBody>
      </p:sp>
      <p:sp>
        <p:nvSpPr>
          <p:cNvPr id="6" name="Alatunnisteen paikkamerkki 5">
            <a:extLst>
              <a:ext uri="{FF2B5EF4-FFF2-40B4-BE49-F238E27FC236}">
                <a16:creationId xmlns:a16="http://schemas.microsoft.com/office/drawing/2014/main" id="{44E74C00-EDBE-5206-4D95-B216EE85E1BB}"/>
              </a:ext>
            </a:extLst>
          </p:cNvPr>
          <p:cNvSpPr>
            <a:spLocks noGrp="1"/>
          </p:cNvSpPr>
          <p:nvPr>
            <p:ph type="ftr" sz="quarter" idx="11"/>
          </p:nvPr>
        </p:nvSpPr>
        <p:spPr/>
        <p:txBody>
          <a:bodyPr/>
          <a:lstStyle/>
          <a:p>
            <a:r>
              <a:rPr lang="en-US"/>
              <a:t>University of Eastern Finland, Niko Loikkanen, HEART-project/e-learning project</a:t>
            </a:r>
            <a:endParaRPr lang="fi-FI"/>
          </a:p>
        </p:txBody>
      </p:sp>
      <p:pic>
        <p:nvPicPr>
          <p:cNvPr id="6146" name="Picture 2" descr="Watch TED-Ed videos | Watch | TED">
            <a:extLst>
              <a:ext uri="{FF2B5EF4-FFF2-40B4-BE49-F238E27FC236}">
                <a16:creationId xmlns:a16="http://schemas.microsoft.com/office/drawing/2014/main" id="{911B6A68-0CB9-9484-059E-94B59D89005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29000" y="365125"/>
            <a:ext cx="1324800" cy="132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17460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7EEAA9E-731D-405A-740D-6328C23FB062}"/>
              </a:ext>
            </a:extLst>
          </p:cNvPr>
          <p:cNvSpPr>
            <a:spLocks noGrp="1"/>
          </p:cNvSpPr>
          <p:nvPr>
            <p:ph type="title"/>
          </p:nvPr>
        </p:nvSpPr>
        <p:spPr/>
        <p:style>
          <a:lnRef idx="2">
            <a:schemeClr val="dk1"/>
          </a:lnRef>
          <a:fillRef idx="1">
            <a:schemeClr val="lt1"/>
          </a:fillRef>
          <a:effectRef idx="0">
            <a:schemeClr val="dk1"/>
          </a:effectRef>
          <a:fontRef idx="minor">
            <a:schemeClr val="dk1"/>
          </a:fontRef>
        </p:style>
        <p:txBody>
          <a:bodyPr/>
          <a:lstStyle/>
          <a:p>
            <a:r>
              <a:rPr lang="en-US" dirty="0"/>
              <a:t>3D-model tools</a:t>
            </a:r>
          </a:p>
        </p:txBody>
      </p:sp>
      <p:sp>
        <p:nvSpPr>
          <p:cNvPr id="3" name="Sisällön paikkamerkki 2">
            <a:extLst>
              <a:ext uri="{FF2B5EF4-FFF2-40B4-BE49-F238E27FC236}">
                <a16:creationId xmlns:a16="http://schemas.microsoft.com/office/drawing/2014/main" id="{95329BE9-0E61-9A1E-0B20-1B2E23D0775A}"/>
              </a:ext>
            </a:extLst>
          </p:cNvPr>
          <p:cNvSpPr>
            <a:spLocks noGrp="1"/>
          </p:cNvSpPr>
          <p:nvPr>
            <p:ph idx="1"/>
          </p:nvPr>
        </p:nvSpPr>
        <p:spPr/>
        <p:txBody>
          <a:bodyPr vert="horz" lIns="91440" tIns="45720" rIns="91440" bIns="45720" rtlCol="0" anchor="t">
            <a:normAutofit/>
          </a:bodyPr>
          <a:lstStyle/>
          <a:p>
            <a:pPr algn="just"/>
            <a:r>
              <a:rPr lang="en-US" dirty="0"/>
              <a:t>These tools can be used either for modeling, viewing, sharing or storing 3D-scanned objects scanned from reality into a virtual format. </a:t>
            </a:r>
          </a:p>
        </p:txBody>
      </p:sp>
      <p:sp>
        <p:nvSpPr>
          <p:cNvPr id="4" name="Päivämäärän paikkamerkki 3">
            <a:extLst>
              <a:ext uri="{FF2B5EF4-FFF2-40B4-BE49-F238E27FC236}">
                <a16:creationId xmlns:a16="http://schemas.microsoft.com/office/drawing/2014/main" id="{2FC04ACB-3D95-9A23-898A-0E217AF188E5}"/>
              </a:ext>
            </a:extLst>
          </p:cNvPr>
          <p:cNvSpPr>
            <a:spLocks noGrp="1"/>
          </p:cNvSpPr>
          <p:nvPr>
            <p:ph type="dt" sz="half" idx="10"/>
          </p:nvPr>
        </p:nvSpPr>
        <p:spPr/>
        <p:txBody>
          <a:bodyPr/>
          <a:lstStyle/>
          <a:p>
            <a:fld id="{AD0427E7-B985-4B62-8DFF-3E646E7DDD96}" type="datetime1">
              <a:rPr lang="fi-FI" smtClean="0"/>
              <a:t>12.6.2024</a:t>
            </a:fld>
            <a:endParaRPr lang="fi-FI"/>
          </a:p>
        </p:txBody>
      </p:sp>
      <p:sp>
        <p:nvSpPr>
          <p:cNvPr id="5" name="Alatunnisteen paikkamerkki 4">
            <a:extLst>
              <a:ext uri="{FF2B5EF4-FFF2-40B4-BE49-F238E27FC236}">
                <a16:creationId xmlns:a16="http://schemas.microsoft.com/office/drawing/2014/main" id="{DC8DB2D9-976F-4F1E-962C-A76F830EA7CA}"/>
              </a:ext>
            </a:extLst>
          </p:cNvPr>
          <p:cNvSpPr>
            <a:spLocks noGrp="1"/>
          </p:cNvSpPr>
          <p:nvPr>
            <p:ph type="ftr" sz="quarter" idx="11"/>
          </p:nvPr>
        </p:nvSpPr>
        <p:spPr/>
        <p:txBody>
          <a:bodyPr/>
          <a:lstStyle/>
          <a:p>
            <a:r>
              <a:rPr lang="en-US"/>
              <a:t>University of Eastern Finland, Niko Loikkanen, HEART-project/e-learning project</a:t>
            </a:r>
            <a:endParaRPr lang="fi-FI"/>
          </a:p>
        </p:txBody>
      </p:sp>
    </p:spTree>
    <p:extLst>
      <p:ext uri="{BB962C8B-B14F-4D97-AF65-F5344CB8AC3E}">
        <p14:creationId xmlns:p14="http://schemas.microsoft.com/office/powerpoint/2010/main" val="11632793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19745DB-B189-6D97-F600-8F0F5E98F482}"/>
              </a:ext>
            </a:extLst>
          </p:cNvPr>
          <p:cNvSpPr>
            <a:spLocks noGrp="1"/>
          </p:cNvSpPr>
          <p:nvPr>
            <p:ph type="title"/>
          </p:nvPr>
        </p:nvSpPr>
        <p:spPr/>
        <p:txBody>
          <a:bodyPr/>
          <a:lstStyle/>
          <a:p>
            <a:r>
              <a:rPr lang="fi-FI" dirty="0" err="1"/>
              <a:t>Realityscan</a:t>
            </a:r>
            <a:endParaRPr lang="fi-FI" dirty="0"/>
          </a:p>
        </p:txBody>
      </p:sp>
      <p:sp>
        <p:nvSpPr>
          <p:cNvPr id="4" name="Päivämäärän paikkamerkki 3">
            <a:extLst>
              <a:ext uri="{FF2B5EF4-FFF2-40B4-BE49-F238E27FC236}">
                <a16:creationId xmlns:a16="http://schemas.microsoft.com/office/drawing/2014/main" id="{83FA6EDC-FC32-7D70-19CA-6B9B83F1EE22}"/>
              </a:ext>
            </a:extLst>
          </p:cNvPr>
          <p:cNvSpPr>
            <a:spLocks noGrp="1"/>
          </p:cNvSpPr>
          <p:nvPr>
            <p:ph type="dt" sz="half" idx="10"/>
          </p:nvPr>
        </p:nvSpPr>
        <p:spPr/>
        <p:txBody>
          <a:bodyPr/>
          <a:lstStyle/>
          <a:p>
            <a:fld id="{E414FB06-880F-4535-8BD9-0C694F44D8CB}" type="datetime1">
              <a:rPr lang="fi-FI" smtClean="0"/>
              <a:t>12.6.2024</a:t>
            </a:fld>
            <a:endParaRPr lang="fi-FI"/>
          </a:p>
        </p:txBody>
      </p:sp>
      <p:sp>
        <p:nvSpPr>
          <p:cNvPr id="5" name="Alatunnisteen paikkamerkki 4">
            <a:extLst>
              <a:ext uri="{FF2B5EF4-FFF2-40B4-BE49-F238E27FC236}">
                <a16:creationId xmlns:a16="http://schemas.microsoft.com/office/drawing/2014/main" id="{7BE95130-9101-B3B2-749E-C5E9F78BCD73}"/>
              </a:ext>
            </a:extLst>
          </p:cNvPr>
          <p:cNvSpPr>
            <a:spLocks noGrp="1"/>
          </p:cNvSpPr>
          <p:nvPr>
            <p:ph type="ftr" sz="quarter" idx="11"/>
          </p:nvPr>
        </p:nvSpPr>
        <p:spPr/>
        <p:txBody>
          <a:bodyPr/>
          <a:lstStyle/>
          <a:p>
            <a:r>
              <a:rPr lang="en-US"/>
              <a:t>University of Eastern Finland, Niko Loikkanen, HEART-project/e-learning project</a:t>
            </a:r>
            <a:endParaRPr lang="fi-FI"/>
          </a:p>
        </p:txBody>
      </p:sp>
      <p:sp>
        <p:nvSpPr>
          <p:cNvPr id="6" name="Sisällön paikkamerkki 2">
            <a:extLst>
              <a:ext uri="{FF2B5EF4-FFF2-40B4-BE49-F238E27FC236}">
                <a16:creationId xmlns:a16="http://schemas.microsoft.com/office/drawing/2014/main" id="{7ABDE682-862E-0A41-F089-8C835F90D139}"/>
              </a:ext>
            </a:extLst>
          </p:cNvPr>
          <p:cNvSpPr txBox="1">
            <a:spLocks/>
          </p:cNvSpPr>
          <p:nvPr/>
        </p:nvSpPr>
        <p:spPr>
          <a:xfrm>
            <a:off x="8382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500" b="1" dirty="0"/>
              <a:t>INFORMATION:</a:t>
            </a:r>
          </a:p>
          <a:p>
            <a:r>
              <a:rPr lang="en-US" sz="1500" dirty="0"/>
              <a:t>Is mobile app for 3Dscanning</a:t>
            </a:r>
          </a:p>
          <a:p>
            <a:pPr marL="0" indent="0">
              <a:buNone/>
            </a:pPr>
            <a:r>
              <a:rPr lang="en-US" sz="1500" b="1" dirty="0"/>
              <a:t>PROS:</a:t>
            </a:r>
          </a:p>
          <a:p>
            <a:r>
              <a:rPr lang="en-US" sz="1500" dirty="0"/>
              <a:t>Free</a:t>
            </a:r>
          </a:p>
          <a:p>
            <a:r>
              <a:rPr lang="en-US" sz="1500" dirty="0"/>
              <a:t>Easy to use</a:t>
            </a:r>
          </a:p>
          <a:p>
            <a:pPr marL="0" indent="0">
              <a:buFont typeface="Arial" panose="020B0604020202020204" pitchFamily="34" charset="0"/>
              <a:buNone/>
            </a:pPr>
            <a:r>
              <a:rPr lang="en-US" sz="1500" b="1" dirty="0"/>
              <a:t>CONS:</a:t>
            </a:r>
          </a:p>
          <a:p>
            <a:r>
              <a:rPr lang="en-US" sz="1500" dirty="0"/>
              <a:t>Sometimes 3D models are not working properly</a:t>
            </a:r>
          </a:p>
        </p:txBody>
      </p:sp>
      <p:sp>
        <p:nvSpPr>
          <p:cNvPr id="7" name="Sisällön paikkamerkki 2">
            <a:extLst>
              <a:ext uri="{FF2B5EF4-FFF2-40B4-BE49-F238E27FC236}">
                <a16:creationId xmlns:a16="http://schemas.microsoft.com/office/drawing/2014/main" id="{EEBEEEB5-09AC-D2D3-B82D-349D4880B040}"/>
              </a:ext>
            </a:extLst>
          </p:cNvPr>
          <p:cNvSpPr txBox="1">
            <a:spLocks/>
          </p:cNvSpPr>
          <p:nvPr/>
        </p:nvSpPr>
        <p:spPr>
          <a:xfrm>
            <a:off x="60960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500" b="1" dirty="0"/>
              <a:t>EXAMPLES WHERE TO USE IT:</a:t>
            </a:r>
          </a:p>
          <a:p>
            <a:r>
              <a:rPr lang="en-US" sz="1500" dirty="0"/>
              <a:t>3D modeling of items or objects</a:t>
            </a:r>
          </a:p>
          <a:p>
            <a:pPr marL="0" indent="0">
              <a:buNone/>
            </a:pPr>
            <a:r>
              <a:rPr lang="en-US" sz="1500" b="1" dirty="0"/>
              <a:t>HOW TO USE IT?</a:t>
            </a:r>
          </a:p>
          <a:p>
            <a:pPr marL="0" indent="0">
              <a:buNone/>
            </a:pPr>
            <a:r>
              <a:rPr lang="en-US" sz="1500" dirty="0"/>
              <a:t>Here is short YouTube video how to use </a:t>
            </a:r>
            <a:r>
              <a:rPr lang="en-US" sz="1500" dirty="0" err="1"/>
              <a:t>realityscan</a:t>
            </a:r>
            <a:endParaRPr lang="en-US" sz="1500" dirty="0"/>
          </a:p>
          <a:p>
            <a:r>
              <a:rPr lang="en-US" sz="1500" dirty="0">
                <a:hlinkClick r:id="rId2"/>
              </a:rPr>
              <a:t>https://www.youtube.com/watch?v=spPIqK3NVwc</a:t>
            </a:r>
            <a:r>
              <a:rPr lang="en-US" sz="1500" dirty="0"/>
              <a:t> </a:t>
            </a:r>
          </a:p>
        </p:txBody>
      </p:sp>
      <p:pic>
        <p:nvPicPr>
          <p:cNvPr id="10242" name="Picture 2" descr="RealityScan - 3D Scanning App – Google Play ‑sovellukset">
            <a:extLst>
              <a:ext uri="{FF2B5EF4-FFF2-40B4-BE49-F238E27FC236}">
                <a16:creationId xmlns:a16="http://schemas.microsoft.com/office/drawing/2014/main" id="{9148907D-43DB-C29A-ED71-7C9A4B4D6A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29000" y="365888"/>
            <a:ext cx="1324800" cy="132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00394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62D43D8-A8A7-97F4-3238-28076C1F11FF}"/>
              </a:ext>
            </a:extLst>
          </p:cNvPr>
          <p:cNvSpPr>
            <a:spLocks noGrp="1"/>
          </p:cNvSpPr>
          <p:nvPr>
            <p:ph type="title"/>
          </p:nvPr>
        </p:nvSpPr>
        <p:spPr/>
        <p:txBody>
          <a:bodyPr/>
          <a:lstStyle/>
          <a:p>
            <a:r>
              <a:rPr lang="fi-FI" dirty="0" err="1"/>
              <a:t>Sketchfab</a:t>
            </a:r>
            <a:endParaRPr lang="fi-FI" dirty="0"/>
          </a:p>
        </p:txBody>
      </p:sp>
      <p:sp>
        <p:nvSpPr>
          <p:cNvPr id="4" name="Päivämäärän paikkamerkki 3">
            <a:extLst>
              <a:ext uri="{FF2B5EF4-FFF2-40B4-BE49-F238E27FC236}">
                <a16:creationId xmlns:a16="http://schemas.microsoft.com/office/drawing/2014/main" id="{2A2B329A-2CAD-7D43-D020-E2CA918B0E2D}"/>
              </a:ext>
            </a:extLst>
          </p:cNvPr>
          <p:cNvSpPr>
            <a:spLocks noGrp="1"/>
          </p:cNvSpPr>
          <p:nvPr>
            <p:ph type="dt" sz="half" idx="10"/>
          </p:nvPr>
        </p:nvSpPr>
        <p:spPr/>
        <p:txBody>
          <a:bodyPr/>
          <a:lstStyle/>
          <a:p>
            <a:fld id="{E414FB06-880F-4535-8BD9-0C694F44D8CB}" type="datetime1">
              <a:rPr lang="fi-FI" smtClean="0"/>
              <a:t>12.6.2024</a:t>
            </a:fld>
            <a:endParaRPr lang="fi-FI"/>
          </a:p>
        </p:txBody>
      </p:sp>
      <p:sp>
        <p:nvSpPr>
          <p:cNvPr id="5" name="Alatunnisteen paikkamerkki 4">
            <a:extLst>
              <a:ext uri="{FF2B5EF4-FFF2-40B4-BE49-F238E27FC236}">
                <a16:creationId xmlns:a16="http://schemas.microsoft.com/office/drawing/2014/main" id="{A89F2E0D-9E6D-006B-6EB8-52D5F6A8C0A6}"/>
              </a:ext>
            </a:extLst>
          </p:cNvPr>
          <p:cNvSpPr>
            <a:spLocks noGrp="1"/>
          </p:cNvSpPr>
          <p:nvPr>
            <p:ph type="ftr" sz="quarter" idx="11"/>
          </p:nvPr>
        </p:nvSpPr>
        <p:spPr/>
        <p:txBody>
          <a:bodyPr/>
          <a:lstStyle/>
          <a:p>
            <a:r>
              <a:rPr lang="en-US"/>
              <a:t>University of Eastern Finland, Niko Loikkanen, HEART-project/e-learning project</a:t>
            </a:r>
            <a:endParaRPr lang="fi-FI"/>
          </a:p>
        </p:txBody>
      </p:sp>
      <p:sp>
        <p:nvSpPr>
          <p:cNvPr id="6" name="Sisällön paikkamerkki 2">
            <a:extLst>
              <a:ext uri="{FF2B5EF4-FFF2-40B4-BE49-F238E27FC236}">
                <a16:creationId xmlns:a16="http://schemas.microsoft.com/office/drawing/2014/main" id="{CA6E76F4-BA99-DB83-6259-80B0C25747AF}"/>
              </a:ext>
            </a:extLst>
          </p:cNvPr>
          <p:cNvSpPr txBox="1">
            <a:spLocks/>
          </p:cNvSpPr>
          <p:nvPr/>
        </p:nvSpPr>
        <p:spPr>
          <a:xfrm>
            <a:off x="8382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500" b="1" dirty="0"/>
              <a:t>INFORMATION:</a:t>
            </a:r>
          </a:p>
          <a:p>
            <a:r>
              <a:rPr lang="en-US" sz="1500" dirty="0" err="1"/>
              <a:t>Sketchfab</a:t>
            </a:r>
            <a:r>
              <a:rPr lang="en-US" sz="1500" dirty="0"/>
              <a:t> is a platform that allows users to upload, share, and explore 3D models</a:t>
            </a:r>
          </a:p>
          <a:p>
            <a:r>
              <a:rPr lang="en-US" sz="1500" dirty="0"/>
              <a:t>Users can browse through a wide range of 3D models, which include everything from architectural designs and video game assets to scientific simulations and art pieces</a:t>
            </a:r>
          </a:p>
          <a:p>
            <a:pPr marL="0" indent="0">
              <a:buNone/>
            </a:pPr>
            <a:r>
              <a:rPr lang="en-US" sz="1500" b="1" dirty="0"/>
              <a:t>PROS:</a:t>
            </a:r>
          </a:p>
          <a:p>
            <a:r>
              <a:rPr lang="en-US" sz="1500" dirty="0"/>
              <a:t>Vast Library</a:t>
            </a:r>
          </a:p>
          <a:p>
            <a:pPr marL="0" indent="0">
              <a:buFont typeface="Arial" panose="020B0604020202020204" pitchFamily="34" charset="0"/>
              <a:buNone/>
            </a:pPr>
            <a:r>
              <a:rPr lang="en-US" sz="1500" b="1" dirty="0"/>
              <a:t>CONS:</a:t>
            </a:r>
          </a:p>
          <a:p>
            <a:r>
              <a:rPr lang="en-US" sz="1500" dirty="0"/>
              <a:t>Storage Limitations</a:t>
            </a:r>
          </a:p>
          <a:p>
            <a:r>
              <a:rPr lang="en-US" sz="1500" dirty="0"/>
              <a:t>Subscription Costs</a:t>
            </a:r>
          </a:p>
        </p:txBody>
      </p:sp>
      <p:sp>
        <p:nvSpPr>
          <p:cNvPr id="7" name="Sisällön paikkamerkki 2">
            <a:extLst>
              <a:ext uri="{FF2B5EF4-FFF2-40B4-BE49-F238E27FC236}">
                <a16:creationId xmlns:a16="http://schemas.microsoft.com/office/drawing/2014/main" id="{7B5A8F3C-5D3D-1408-9F93-C43F18584DA5}"/>
              </a:ext>
            </a:extLst>
          </p:cNvPr>
          <p:cNvSpPr txBox="1">
            <a:spLocks/>
          </p:cNvSpPr>
          <p:nvPr/>
        </p:nvSpPr>
        <p:spPr>
          <a:xfrm>
            <a:off x="60960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500" b="1" dirty="0"/>
              <a:t>EXAMPLES WHERE TO USE IT:</a:t>
            </a:r>
          </a:p>
          <a:p>
            <a:pPr marL="0" indent="0">
              <a:buNone/>
            </a:pPr>
            <a:r>
              <a:rPr lang="en-US" sz="1500" dirty="0"/>
              <a:t>Storing 3D models</a:t>
            </a:r>
          </a:p>
          <a:p>
            <a:pPr marL="0" indent="0">
              <a:buNone/>
            </a:pPr>
            <a:endParaRPr lang="en-US" sz="1500" dirty="0"/>
          </a:p>
          <a:p>
            <a:pPr marL="0" indent="0">
              <a:buNone/>
            </a:pPr>
            <a:r>
              <a:rPr lang="en-US" sz="1500" b="1" dirty="0"/>
              <a:t>HOW TO USE IT?</a:t>
            </a:r>
          </a:p>
          <a:p>
            <a:pPr marL="0" indent="0">
              <a:buNone/>
            </a:pPr>
            <a:r>
              <a:rPr lang="en-US" sz="1500" dirty="0" err="1"/>
              <a:t>Sketchfab</a:t>
            </a:r>
            <a:r>
              <a:rPr lang="en-US" sz="1500" dirty="0"/>
              <a:t> offers some support through articles found here:</a:t>
            </a:r>
          </a:p>
          <a:p>
            <a:r>
              <a:rPr lang="en-US" sz="1500" dirty="0">
                <a:hlinkClick r:id="rId2"/>
              </a:rPr>
              <a:t>https://support.fab.com/s/?ProductOrigin=Sketchfab&amp;token=ULAN7rVwa4tOKQBTrGw4HuDe5dKmyII1dapC</a:t>
            </a:r>
            <a:r>
              <a:rPr lang="en-US" sz="1500" dirty="0"/>
              <a:t> </a:t>
            </a:r>
          </a:p>
        </p:txBody>
      </p:sp>
      <p:pic>
        <p:nvPicPr>
          <p:cNvPr id="9218" name="Picture 2" descr="Sketchfab - The best 3D viewer on the web">
            <a:extLst>
              <a:ext uri="{FF2B5EF4-FFF2-40B4-BE49-F238E27FC236}">
                <a16:creationId xmlns:a16="http://schemas.microsoft.com/office/drawing/2014/main" id="{CD2E8164-002A-7A0F-2E17-0EF82F5089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29000" y="365888"/>
            <a:ext cx="1324800" cy="132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29570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F713483-110D-D311-2434-BEEFFD701A27}"/>
              </a:ext>
            </a:extLst>
          </p:cNvPr>
          <p:cNvSpPr>
            <a:spLocks noGrp="1"/>
          </p:cNvSpPr>
          <p:nvPr>
            <p:ph type="title"/>
          </p:nvPr>
        </p:nvSpPr>
        <p:spPr/>
        <p:txBody>
          <a:bodyPr/>
          <a:lstStyle/>
          <a:p>
            <a:r>
              <a:rPr lang="en-US" dirty="0"/>
              <a:t>Blender</a:t>
            </a:r>
          </a:p>
        </p:txBody>
      </p:sp>
      <p:sp>
        <p:nvSpPr>
          <p:cNvPr id="4" name="Sisällön paikkamerkki 2">
            <a:extLst>
              <a:ext uri="{FF2B5EF4-FFF2-40B4-BE49-F238E27FC236}">
                <a16:creationId xmlns:a16="http://schemas.microsoft.com/office/drawing/2014/main" id="{9FDB15BB-AB74-BE32-BA3F-2B058FAEEB24}"/>
              </a:ext>
            </a:extLst>
          </p:cNvPr>
          <p:cNvSpPr>
            <a:spLocks noGrp="1"/>
          </p:cNvSpPr>
          <p:nvPr>
            <p:ph idx="1"/>
          </p:nvPr>
        </p:nvSpPr>
        <p:spPr>
          <a:xfrm>
            <a:off x="838200" y="1825625"/>
            <a:ext cx="5257800" cy="4351338"/>
          </a:xfrm>
        </p:spPr>
        <p:txBody>
          <a:bodyPr>
            <a:normAutofit/>
          </a:bodyPr>
          <a:lstStyle/>
          <a:p>
            <a:pPr marL="0" indent="0">
              <a:buNone/>
            </a:pPr>
            <a:r>
              <a:rPr lang="en-US" sz="1500" b="1" dirty="0"/>
              <a:t>INFORMATION:</a:t>
            </a:r>
          </a:p>
          <a:p>
            <a:r>
              <a:rPr lang="en-US" sz="1500" dirty="0"/>
              <a:t>Blender is an all-in-one 3D creation suite, suitable for a wide range of tasks including modeling, animation, rendering, compositing, and video editing</a:t>
            </a:r>
          </a:p>
          <a:p>
            <a:r>
              <a:rPr lang="en-US" sz="1500" dirty="0"/>
              <a:t>It's popular among independent artists, hobbyists, and professionals due to its powerful feature set and being open-source and free</a:t>
            </a:r>
          </a:p>
          <a:p>
            <a:pPr marL="0" indent="0">
              <a:buNone/>
            </a:pPr>
            <a:r>
              <a:rPr lang="en-US" sz="1500" b="1" dirty="0"/>
              <a:t>PROS:</a:t>
            </a:r>
          </a:p>
          <a:p>
            <a:r>
              <a:rPr lang="en-US" sz="1500" dirty="0"/>
              <a:t>Open source, free</a:t>
            </a:r>
          </a:p>
          <a:p>
            <a:r>
              <a:rPr lang="en-US" sz="1500" dirty="0"/>
              <a:t>Lots of features</a:t>
            </a:r>
          </a:p>
          <a:p>
            <a:r>
              <a:rPr lang="en-US" sz="1500" dirty="0"/>
              <a:t>Active community</a:t>
            </a:r>
            <a:endParaRPr lang="en-US" sz="1500" b="1" dirty="0"/>
          </a:p>
          <a:p>
            <a:pPr marL="0" indent="0">
              <a:buNone/>
            </a:pPr>
            <a:r>
              <a:rPr lang="en-US" sz="1500" b="1" dirty="0"/>
              <a:t>CONS:</a:t>
            </a:r>
          </a:p>
          <a:p>
            <a:r>
              <a:rPr lang="en-US" sz="1500" dirty="0"/>
              <a:t>Steep learning curve</a:t>
            </a:r>
          </a:p>
          <a:p>
            <a:r>
              <a:rPr lang="en-US" sz="1500" dirty="0"/>
              <a:t>UI and workflow complexity</a:t>
            </a:r>
          </a:p>
        </p:txBody>
      </p:sp>
      <p:sp>
        <p:nvSpPr>
          <p:cNvPr id="5" name="Sisällön paikkamerkki 2">
            <a:extLst>
              <a:ext uri="{FF2B5EF4-FFF2-40B4-BE49-F238E27FC236}">
                <a16:creationId xmlns:a16="http://schemas.microsoft.com/office/drawing/2014/main" id="{52DE648A-0C3E-43B4-43F1-8F6537F25893}"/>
              </a:ext>
            </a:extLst>
          </p:cNvPr>
          <p:cNvSpPr txBox="1">
            <a:spLocks/>
          </p:cNvSpPr>
          <p:nvPr/>
        </p:nvSpPr>
        <p:spPr>
          <a:xfrm>
            <a:off x="60960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500" b="1" dirty="0"/>
              <a:t>EXAMPLES WHERE TO USE IT:</a:t>
            </a:r>
          </a:p>
          <a:p>
            <a:r>
              <a:rPr lang="en-US" sz="1500" dirty="0"/>
              <a:t>3D Modeling of objects</a:t>
            </a:r>
          </a:p>
          <a:p>
            <a:r>
              <a:rPr lang="en-US" sz="1500" dirty="0"/>
              <a:t>Animations</a:t>
            </a:r>
          </a:p>
          <a:p>
            <a:r>
              <a:rPr lang="en-US" sz="1500" dirty="0"/>
              <a:t>Sculpting</a:t>
            </a:r>
          </a:p>
          <a:p>
            <a:pPr marL="0" indent="0">
              <a:buNone/>
            </a:pPr>
            <a:endParaRPr lang="en-US" sz="1500" dirty="0"/>
          </a:p>
          <a:p>
            <a:pPr marL="0" indent="0">
              <a:buNone/>
            </a:pPr>
            <a:r>
              <a:rPr lang="en-US" sz="1500" b="1" dirty="0"/>
              <a:t>HOW TO USE IT?</a:t>
            </a:r>
          </a:p>
          <a:p>
            <a:pPr marL="0" indent="0">
              <a:buNone/>
            </a:pPr>
            <a:r>
              <a:rPr lang="en-US" sz="1500" dirty="0"/>
              <a:t>Blender offers some support but because it is free and opensource tutorials are made by its users:</a:t>
            </a:r>
          </a:p>
          <a:p>
            <a:r>
              <a:rPr lang="en-US" sz="1500" dirty="0">
                <a:hlinkClick r:id="rId2"/>
              </a:rPr>
              <a:t>https://www.blender.org/support/</a:t>
            </a:r>
            <a:r>
              <a:rPr lang="en-US" sz="1500" dirty="0"/>
              <a:t> </a:t>
            </a:r>
          </a:p>
        </p:txBody>
      </p:sp>
      <p:sp>
        <p:nvSpPr>
          <p:cNvPr id="3" name="Päivämäärän paikkamerkki 2">
            <a:extLst>
              <a:ext uri="{FF2B5EF4-FFF2-40B4-BE49-F238E27FC236}">
                <a16:creationId xmlns:a16="http://schemas.microsoft.com/office/drawing/2014/main" id="{A30FFFBD-5CA9-252C-89F9-21BB74623038}"/>
              </a:ext>
            </a:extLst>
          </p:cNvPr>
          <p:cNvSpPr>
            <a:spLocks noGrp="1"/>
          </p:cNvSpPr>
          <p:nvPr>
            <p:ph type="dt" sz="half" idx="10"/>
          </p:nvPr>
        </p:nvSpPr>
        <p:spPr/>
        <p:txBody>
          <a:bodyPr/>
          <a:lstStyle/>
          <a:p>
            <a:fld id="{E5A02D09-65BA-4B36-9065-C0070F22C052}" type="datetime1">
              <a:rPr lang="fi-FI" smtClean="0"/>
              <a:t>12.6.2024</a:t>
            </a:fld>
            <a:endParaRPr lang="fi-FI"/>
          </a:p>
        </p:txBody>
      </p:sp>
      <p:sp>
        <p:nvSpPr>
          <p:cNvPr id="6" name="Alatunnisteen paikkamerkki 5">
            <a:extLst>
              <a:ext uri="{FF2B5EF4-FFF2-40B4-BE49-F238E27FC236}">
                <a16:creationId xmlns:a16="http://schemas.microsoft.com/office/drawing/2014/main" id="{0C92980E-CECF-930E-8A2A-5A52EDFBB5E0}"/>
              </a:ext>
            </a:extLst>
          </p:cNvPr>
          <p:cNvSpPr>
            <a:spLocks noGrp="1"/>
          </p:cNvSpPr>
          <p:nvPr>
            <p:ph type="ftr" sz="quarter" idx="11"/>
          </p:nvPr>
        </p:nvSpPr>
        <p:spPr/>
        <p:txBody>
          <a:bodyPr/>
          <a:lstStyle/>
          <a:p>
            <a:r>
              <a:rPr lang="en-US"/>
              <a:t>University of Eastern Finland, Niko Loikkanen, HEART-project/e-learning project</a:t>
            </a:r>
            <a:endParaRPr lang="fi-FI"/>
          </a:p>
        </p:txBody>
      </p:sp>
      <p:pic>
        <p:nvPicPr>
          <p:cNvPr id="7170" name="Picture 2" descr="Logo — blender.org">
            <a:extLst>
              <a:ext uri="{FF2B5EF4-FFF2-40B4-BE49-F238E27FC236}">
                <a16:creationId xmlns:a16="http://schemas.microsoft.com/office/drawing/2014/main" id="{3DC6352B-4610-348C-C504-0420BCCBF6A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29000" y="681037"/>
            <a:ext cx="1324800" cy="404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21766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30BF66A-3418-E665-A09A-51FD51FFF2A3}"/>
              </a:ext>
            </a:extLst>
          </p:cNvPr>
          <p:cNvSpPr>
            <a:spLocks noGrp="1"/>
          </p:cNvSpPr>
          <p:nvPr>
            <p:ph type="title"/>
          </p:nvPr>
        </p:nvSpPr>
        <p:spPr/>
        <p:style>
          <a:lnRef idx="2">
            <a:schemeClr val="dk1"/>
          </a:lnRef>
          <a:fillRef idx="1">
            <a:schemeClr val="lt1"/>
          </a:fillRef>
          <a:effectRef idx="0">
            <a:schemeClr val="dk1"/>
          </a:effectRef>
          <a:fontRef idx="minor">
            <a:schemeClr val="dk1"/>
          </a:fontRef>
        </p:style>
        <p:txBody>
          <a:bodyPr/>
          <a:lstStyle/>
          <a:p>
            <a:r>
              <a:rPr lang="en-US" dirty="0"/>
              <a:t>Artificial intelligence</a:t>
            </a:r>
          </a:p>
        </p:txBody>
      </p:sp>
      <p:sp>
        <p:nvSpPr>
          <p:cNvPr id="3" name="Sisällön paikkamerkki 2">
            <a:extLst>
              <a:ext uri="{FF2B5EF4-FFF2-40B4-BE49-F238E27FC236}">
                <a16:creationId xmlns:a16="http://schemas.microsoft.com/office/drawing/2014/main" id="{80FA0AB6-B8FC-8886-860A-DF0DD8EDAA6B}"/>
              </a:ext>
            </a:extLst>
          </p:cNvPr>
          <p:cNvSpPr>
            <a:spLocks noGrp="1"/>
          </p:cNvSpPr>
          <p:nvPr>
            <p:ph idx="1"/>
          </p:nvPr>
        </p:nvSpPr>
        <p:spPr/>
        <p:txBody>
          <a:bodyPr vert="horz" lIns="91440" tIns="45720" rIns="91440" bIns="45720" rtlCol="0" anchor="t">
            <a:normAutofit/>
          </a:bodyPr>
          <a:lstStyle/>
          <a:p>
            <a:pPr marL="0" indent="0">
              <a:buNone/>
            </a:pPr>
            <a:r>
              <a:rPr lang="en-US" dirty="0"/>
              <a:t>AI, or artificial intelligence, refers to the development of computer systems that can perform tasks that typically require human intelligence. These tasks include understanding natural language, recognizing patterns, learning from experience, making decisions, and even solving complex problems. AI techniques can range from simple rule-based systems to complex algorithms inspired by the workings of the human brain, such as neural networks. AI can be a powerful tool in your work related to intangible cultural heritage. </a:t>
            </a:r>
            <a:endParaRPr lang="fi-FI" dirty="0"/>
          </a:p>
        </p:txBody>
      </p:sp>
      <p:sp>
        <p:nvSpPr>
          <p:cNvPr id="4" name="Päivämäärän paikkamerkki 3">
            <a:extLst>
              <a:ext uri="{FF2B5EF4-FFF2-40B4-BE49-F238E27FC236}">
                <a16:creationId xmlns:a16="http://schemas.microsoft.com/office/drawing/2014/main" id="{B26E3A3D-63E1-91BA-52E0-737EB834191E}"/>
              </a:ext>
            </a:extLst>
          </p:cNvPr>
          <p:cNvSpPr>
            <a:spLocks noGrp="1"/>
          </p:cNvSpPr>
          <p:nvPr>
            <p:ph type="dt" sz="half" idx="10"/>
          </p:nvPr>
        </p:nvSpPr>
        <p:spPr/>
        <p:txBody>
          <a:bodyPr/>
          <a:lstStyle/>
          <a:p>
            <a:fld id="{091B4DD7-114B-41CA-9A43-41B8EE88ABDD}" type="datetime1">
              <a:rPr lang="fi-FI" smtClean="0"/>
              <a:t>12.6.2024</a:t>
            </a:fld>
            <a:endParaRPr lang="fi-FI"/>
          </a:p>
        </p:txBody>
      </p:sp>
      <p:sp>
        <p:nvSpPr>
          <p:cNvPr id="5" name="Alatunnisteen paikkamerkki 4">
            <a:extLst>
              <a:ext uri="{FF2B5EF4-FFF2-40B4-BE49-F238E27FC236}">
                <a16:creationId xmlns:a16="http://schemas.microsoft.com/office/drawing/2014/main" id="{ADBFA93F-3F2C-95B2-7F74-EA411E042D47}"/>
              </a:ext>
            </a:extLst>
          </p:cNvPr>
          <p:cNvSpPr>
            <a:spLocks noGrp="1"/>
          </p:cNvSpPr>
          <p:nvPr>
            <p:ph type="ftr" sz="quarter" idx="11"/>
          </p:nvPr>
        </p:nvSpPr>
        <p:spPr/>
        <p:txBody>
          <a:bodyPr/>
          <a:lstStyle/>
          <a:p>
            <a:r>
              <a:rPr lang="en-US"/>
              <a:t>University of Eastern Finland, Niko Loikkanen, HEART-project/e-learning project</a:t>
            </a:r>
            <a:endParaRPr lang="fi-FI"/>
          </a:p>
        </p:txBody>
      </p:sp>
    </p:spTree>
    <p:extLst>
      <p:ext uri="{BB962C8B-B14F-4D97-AF65-F5344CB8AC3E}">
        <p14:creationId xmlns:p14="http://schemas.microsoft.com/office/powerpoint/2010/main" val="20243244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4C54576-C918-62B4-AE35-603DD78D05B6}"/>
              </a:ext>
            </a:extLst>
          </p:cNvPr>
          <p:cNvSpPr>
            <a:spLocks noGrp="1"/>
          </p:cNvSpPr>
          <p:nvPr>
            <p:ph type="title"/>
          </p:nvPr>
        </p:nvSpPr>
        <p:spPr/>
        <p:txBody>
          <a:bodyPr/>
          <a:lstStyle/>
          <a:p>
            <a:r>
              <a:rPr lang="en-US" dirty="0"/>
              <a:t>Large language models (LLM AI)</a:t>
            </a:r>
          </a:p>
        </p:txBody>
      </p:sp>
      <p:sp>
        <p:nvSpPr>
          <p:cNvPr id="3" name="Sisällön paikkamerkki 2">
            <a:extLst>
              <a:ext uri="{FF2B5EF4-FFF2-40B4-BE49-F238E27FC236}">
                <a16:creationId xmlns:a16="http://schemas.microsoft.com/office/drawing/2014/main" id="{FD43B207-E430-51AF-66BB-27785550D896}"/>
              </a:ext>
            </a:extLst>
          </p:cNvPr>
          <p:cNvSpPr>
            <a:spLocks noGrp="1"/>
          </p:cNvSpPr>
          <p:nvPr>
            <p:ph idx="1"/>
          </p:nvPr>
        </p:nvSpPr>
        <p:spPr>
          <a:xfrm>
            <a:off x="855482" y="1646238"/>
            <a:ext cx="5257800" cy="4351338"/>
          </a:xfrm>
        </p:spPr>
        <p:txBody>
          <a:bodyPr>
            <a:noAutofit/>
          </a:bodyPr>
          <a:lstStyle/>
          <a:p>
            <a:pPr marL="0" indent="0">
              <a:buNone/>
            </a:pPr>
            <a:r>
              <a:rPr lang="en-US" sz="1500" b="1" dirty="0"/>
              <a:t>INFROMATION</a:t>
            </a:r>
          </a:p>
          <a:p>
            <a:pPr marL="0" indent="0">
              <a:buNone/>
            </a:pPr>
            <a:r>
              <a:rPr lang="en-US" sz="1500" dirty="0"/>
              <a:t>Large language models, such </a:t>
            </a:r>
            <a:r>
              <a:rPr lang="en-US" sz="1500"/>
              <a:t>as GPT-4 </a:t>
            </a:r>
            <a:r>
              <a:rPr lang="en-US" sz="1500" dirty="0"/>
              <a:t>are a types of artificial intelligence (AI) that has been trained on vast amounts of text data to understand and generate human-like language. These models are built using deep learning techniques, particularly recurrent neural networks or transformer architectures. </a:t>
            </a:r>
          </a:p>
          <a:p>
            <a:pPr marL="0" indent="0">
              <a:buNone/>
            </a:pPr>
            <a:r>
              <a:rPr lang="en-US" sz="1500" dirty="0"/>
              <a:t>They are capable of performing various natural language processing tasks such as text generation, language translation, text summarization, question answering, and more</a:t>
            </a:r>
          </a:p>
          <a:p>
            <a:pPr marL="0" indent="0">
              <a:buNone/>
            </a:pPr>
            <a:r>
              <a:rPr lang="en-US" sz="1500" b="1" dirty="0"/>
              <a:t>LARGE LANGUAGE MODEL AI TOOLS:</a:t>
            </a:r>
          </a:p>
          <a:p>
            <a:r>
              <a:rPr lang="en-US" sz="1500" dirty="0"/>
              <a:t>ChatGPT</a:t>
            </a:r>
          </a:p>
          <a:p>
            <a:r>
              <a:rPr lang="en-US" sz="1500" dirty="0"/>
              <a:t>GPT-4</a:t>
            </a:r>
          </a:p>
          <a:p>
            <a:r>
              <a:rPr lang="en-US" sz="1500" dirty="0"/>
              <a:t>Midjourney</a:t>
            </a:r>
          </a:p>
          <a:p>
            <a:r>
              <a:rPr lang="en-US" sz="1500" dirty="0"/>
              <a:t>Dall-E</a:t>
            </a:r>
          </a:p>
          <a:p>
            <a:r>
              <a:rPr lang="en-US" sz="1500" dirty="0"/>
              <a:t>Runway AI</a:t>
            </a:r>
          </a:p>
          <a:p>
            <a:r>
              <a:rPr lang="en-US" sz="1500" dirty="0"/>
              <a:t>Microsoft Copilot</a:t>
            </a:r>
            <a:endParaRPr lang="en-US" sz="1500" b="1" dirty="0"/>
          </a:p>
        </p:txBody>
      </p:sp>
      <p:sp>
        <p:nvSpPr>
          <p:cNvPr id="4" name="Päivämäärän paikkamerkki 3">
            <a:extLst>
              <a:ext uri="{FF2B5EF4-FFF2-40B4-BE49-F238E27FC236}">
                <a16:creationId xmlns:a16="http://schemas.microsoft.com/office/drawing/2014/main" id="{EA152B2A-7EFB-FAA1-66ED-0D7591B292D5}"/>
              </a:ext>
            </a:extLst>
          </p:cNvPr>
          <p:cNvSpPr>
            <a:spLocks noGrp="1"/>
          </p:cNvSpPr>
          <p:nvPr>
            <p:ph type="dt" sz="half" idx="10"/>
          </p:nvPr>
        </p:nvSpPr>
        <p:spPr/>
        <p:txBody>
          <a:bodyPr/>
          <a:lstStyle/>
          <a:p>
            <a:fld id="{C4AE7C49-EF21-4E45-8DB7-076028F84E91}" type="datetime1">
              <a:rPr lang="fi-FI" smtClean="0"/>
              <a:t>12.6.2024</a:t>
            </a:fld>
            <a:endParaRPr lang="fi-FI" dirty="0"/>
          </a:p>
        </p:txBody>
      </p:sp>
      <p:sp>
        <p:nvSpPr>
          <p:cNvPr id="5" name="Alatunnisteen paikkamerkki 4">
            <a:extLst>
              <a:ext uri="{FF2B5EF4-FFF2-40B4-BE49-F238E27FC236}">
                <a16:creationId xmlns:a16="http://schemas.microsoft.com/office/drawing/2014/main" id="{3CB7D3BD-2BCC-EA1C-59D6-FED20DB8CCD7}"/>
              </a:ext>
            </a:extLst>
          </p:cNvPr>
          <p:cNvSpPr>
            <a:spLocks noGrp="1"/>
          </p:cNvSpPr>
          <p:nvPr>
            <p:ph type="ftr" sz="quarter" idx="11"/>
          </p:nvPr>
        </p:nvSpPr>
        <p:spPr/>
        <p:txBody>
          <a:bodyPr/>
          <a:lstStyle/>
          <a:p>
            <a:r>
              <a:rPr lang="en-US"/>
              <a:t>University of Eastern Finland, Niko Loikkanen, HEART-project/e-learning project</a:t>
            </a:r>
            <a:endParaRPr lang="fi-FI"/>
          </a:p>
        </p:txBody>
      </p:sp>
      <p:sp>
        <p:nvSpPr>
          <p:cNvPr id="6" name="Sisällön paikkamerkki 2">
            <a:extLst>
              <a:ext uri="{FF2B5EF4-FFF2-40B4-BE49-F238E27FC236}">
                <a16:creationId xmlns:a16="http://schemas.microsoft.com/office/drawing/2014/main" id="{E9FF86FE-7150-96D6-3C43-F236E98E7835}"/>
              </a:ext>
            </a:extLst>
          </p:cNvPr>
          <p:cNvSpPr txBox="1">
            <a:spLocks/>
          </p:cNvSpPr>
          <p:nvPr/>
        </p:nvSpPr>
        <p:spPr>
          <a:xfrm>
            <a:off x="6113282" y="1646238"/>
            <a:ext cx="5257800"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500" b="1" dirty="0"/>
              <a:t>EXAMPLES WHERE TO USE IT:</a:t>
            </a:r>
          </a:p>
          <a:p>
            <a:r>
              <a:rPr lang="en-US" sz="1500" dirty="0"/>
              <a:t>Planning workshops, activities</a:t>
            </a:r>
          </a:p>
          <a:p>
            <a:pPr lvl="1"/>
            <a:r>
              <a:rPr lang="en-US" sz="1200" dirty="0"/>
              <a:t>Can assist in creating preliminary plans for workshops or activities</a:t>
            </a:r>
          </a:p>
          <a:p>
            <a:r>
              <a:rPr lang="en-US" sz="1500" dirty="0"/>
              <a:t>Documentation and preservation</a:t>
            </a:r>
          </a:p>
          <a:p>
            <a:pPr lvl="1"/>
            <a:r>
              <a:rPr lang="en-US" sz="1200" dirty="0"/>
              <a:t>Can assist in documenting and preserving by analyzing and summarizing vast amounts of textual and multimedia data </a:t>
            </a:r>
          </a:p>
          <a:p>
            <a:r>
              <a:rPr lang="en-US" sz="1500" dirty="0"/>
              <a:t>Education and Outreach</a:t>
            </a:r>
          </a:p>
          <a:p>
            <a:pPr lvl="1"/>
            <a:r>
              <a:rPr lang="en-US" sz="1200" dirty="0"/>
              <a:t>can develop interactive educational materials, to raise awareness about intangible cultural heritage among diverse audiences. </a:t>
            </a:r>
          </a:p>
          <a:p>
            <a:r>
              <a:rPr lang="en-US" sz="1500" dirty="0"/>
              <a:t>Translation and transcription</a:t>
            </a:r>
          </a:p>
          <a:p>
            <a:pPr lvl="1"/>
            <a:r>
              <a:rPr lang="en-US" sz="1200" dirty="0"/>
              <a:t>can be employed to translate texts and transcribe oral histories, songs, stories, and other forms of cultural expression into multiple languages</a:t>
            </a:r>
          </a:p>
          <a:p>
            <a:pPr lvl="1"/>
            <a:r>
              <a:rPr lang="en-US" sz="1200" dirty="0"/>
              <a:t>Can also help with accessibility</a:t>
            </a:r>
          </a:p>
          <a:p>
            <a:r>
              <a:rPr lang="en-US" sz="1500" dirty="0"/>
              <a:t>Engagement and participation</a:t>
            </a:r>
          </a:p>
          <a:p>
            <a:pPr lvl="1"/>
            <a:r>
              <a:rPr lang="en-US" sz="1200" dirty="0"/>
              <a:t>Can assist in taking account different learners and also help creating accessible workshops and activities</a:t>
            </a:r>
          </a:p>
        </p:txBody>
      </p:sp>
    </p:spTree>
    <p:extLst>
      <p:ext uri="{BB962C8B-B14F-4D97-AF65-F5344CB8AC3E}">
        <p14:creationId xmlns:p14="http://schemas.microsoft.com/office/powerpoint/2010/main" val="35840984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61CF859-A7EA-E915-11E8-2ECB5817D7DC}"/>
              </a:ext>
            </a:extLst>
          </p:cNvPr>
          <p:cNvSpPr>
            <a:spLocks noGrp="1"/>
          </p:cNvSpPr>
          <p:nvPr>
            <p:ph type="title"/>
          </p:nvPr>
        </p:nvSpPr>
        <p:spPr/>
        <p:txBody>
          <a:bodyPr/>
          <a:lstStyle/>
          <a:p>
            <a:r>
              <a:rPr lang="en-US" dirty="0"/>
              <a:t>Notable Considerations in the Use of Artificial Intelligence</a:t>
            </a:r>
            <a:endParaRPr lang="fi-FI" dirty="0"/>
          </a:p>
        </p:txBody>
      </p:sp>
      <p:sp>
        <p:nvSpPr>
          <p:cNvPr id="3" name="Sisällön paikkamerkki 2">
            <a:extLst>
              <a:ext uri="{FF2B5EF4-FFF2-40B4-BE49-F238E27FC236}">
                <a16:creationId xmlns:a16="http://schemas.microsoft.com/office/drawing/2014/main" id="{6BED4BAB-7B6E-291F-EDCB-7826E9ECE3A0}"/>
              </a:ext>
            </a:extLst>
          </p:cNvPr>
          <p:cNvSpPr>
            <a:spLocks noGrp="1"/>
          </p:cNvSpPr>
          <p:nvPr>
            <p:ph idx="1"/>
          </p:nvPr>
        </p:nvSpPr>
        <p:spPr>
          <a:xfrm>
            <a:off x="838200" y="1825625"/>
            <a:ext cx="5257800" cy="4351338"/>
          </a:xfrm>
        </p:spPr>
        <p:txBody>
          <a:bodyPr vert="horz" lIns="91440" tIns="45720" rIns="91440" bIns="45720" rtlCol="0" anchor="t">
            <a:normAutofit/>
          </a:bodyPr>
          <a:lstStyle/>
          <a:p>
            <a:pPr marL="0" indent="0">
              <a:buNone/>
            </a:pPr>
            <a:r>
              <a:rPr lang="fi-FI" sz="1500" b="1" dirty="0"/>
              <a:t>ETHICS AND RESPONSIBILITY</a:t>
            </a:r>
          </a:p>
          <a:p>
            <a:r>
              <a:rPr lang="en-US" sz="1500" dirty="0"/>
              <a:t>You are responsible if you use AI</a:t>
            </a:r>
          </a:p>
          <a:p>
            <a:r>
              <a:rPr lang="en-US" sz="1500" dirty="0"/>
              <a:t>Keep in mind that AI might discriminate some cultures</a:t>
            </a:r>
          </a:p>
          <a:p>
            <a:r>
              <a:rPr lang="en-US" sz="1500" dirty="0"/>
              <a:t>Remember that AI learns from us, can give disinformation and discriminate others</a:t>
            </a:r>
          </a:p>
          <a:p>
            <a:pPr marL="0" indent="0">
              <a:buNone/>
            </a:pPr>
            <a:endParaRPr lang="fi-FI" sz="1500" b="1" dirty="0"/>
          </a:p>
          <a:p>
            <a:pPr marL="0" indent="0">
              <a:buNone/>
            </a:pPr>
            <a:endParaRPr lang="fi-FI" sz="1500" b="1" dirty="0"/>
          </a:p>
          <a:p>
            <a:pPr marL="0" indent="0">
              <a:buNone/>
            </a:pPr>
            <a:r>
              <a:rPr lang="fi-FI" sz="1500" b="1" dirty="0"/>
              <a:t>RELIABILITY AND TRANSPARENCY</a:t>
            </a:r>
          </a:p>
          <a:p>
            <a:r>
              <a:rPr lang="en-US" sz="1500" dirty="0"/>
              <a:t>Users should be able to trust the results produced by AI and understand how they were achieved</a:t>
            </a:r>
          </a:p>
          <a:p>
            <a:r>
              <a:rPr lang="en-US" sz="1500" dirty="0"/>
              <a:t>Make sure participants know that you have used AI, if you do so</a:t>
            </a:r>
            <a:endParaRPr lang="fi-FI" sz="1500" dirty="0"/>
          </a:p>
        </p:txBody>
      </p:sp>
      <p:sp>
        <p:nvSpPr>
          <p:cNvPr id="4" name="Päivämäärän paikkamerkki 3">
            <a:extLst>
              <a:ext uri="{FF2B5EF4-FFF2-40B4-BE49-F238E27FC236}">
                <a16:creationId xmlns:a16="http://schemas.microsoft.com/office/drawing/2014/main" id="{32218E69-C698-BA4F-EBFA-A7F41A77A1B2}"/>
              </a:ext>
            </a:extLst>
          </p:cNvPr>
          <p:cNvSpPr>
            <a:spLocks noGrp="1"/>
          </p:cNvSpPr>
          <p:nvPr>
            <p:ph type="dt" sz="half" idx="10"/>
          </p:nvPr>
        </p:nvSpPr>
        <p:spPr/>
        <p:txBody>
          <a:bodyPr/>
          <a:lstStyle/>
          <a:p>
            <a:fld id="{92F10644-14F0-4936-9ADD-37AD80645557}" type="datetime1">
              <a:rPr lang="fi-FI" smtClean="0"/>
              <a:t>12.6.2024</a:t>
            </a:fld>
            <a:endParaRPr lang="fi-FI"/>
          </a:p>
        </p:txBody>
      </p:sp>
      <p:sp>
        <p:nvSpPr>
          <p:cNvPr id="5" name="Alatunnisteen paikkamerkki 4">
            <a:extLst>
              <a:ext uri="{FF2B5EF4-FFF2-40B4-BE49-F238E27FC236}">
                <a16:creationId xmlns:a16="http://schemas.microsoft.com/office/drawing/2014/main" id="{48C47FCC-F328-ADC5-F7DC-FDB29A80FCBA}"/>
              </a:ext>
            </a:extLst>
          </p:cNvPr>
          <p:cNvSpPr>
            <a:spLocks noGrp="1"/>
          </p:cNvSpPr>
          <p:nvPr>
            <p:ph type="ftr" sz="quarter" idx="11"/>
          </p:nvPr>
        </p:nvSpPr>
        <p:spPr/>
        <p:txBody>
          <a:bodyPr/>
          <a:lstStyle/>
          <a:p>
            <a:r>
              <a:rPr lang="en-US"/>
              <a:t>University of Eastern Finland, Niko Loikkanen, HEART-project/e-learning project</a:t>
            </a:r>
            <a:endParaRPr lang="fi-FI"/>
          </a:p>
        </p:txBody>
      </p:sp>
      <p:sp>
        <p:nvSpPr>
          <p:cNvPr id="6" name="Sisällön paikkamerkki 2">
            <a:extLst>
              <a:ext uri="{FF2B5EF4-FFF2-40B4-BE49-F238E27FC236}">
                <a16:creationId xmlns:a16="http://schemas.microsoft.com/office/drawing/2014/main" id="{E907F4D5-742A-DD71-1E8C-42851639BEA9}"/>
              </a:ext>
            </a:extLst>
          </p:cNvPr>
          <p:cNvSpPr txBox="1">
            <a:spLocks/>
          </p:cNvSpPr>
          <p:nvPr/>
        </p:nvSpPr>
        <p:spPr>
          <a:xfrm>
            <a:off x="60960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500" b="1" dirty="0"/>
              <a:t>DATA PRIVACY AND SECURITY</a:t>
            </a:r>
          </a:p>
          <a:p>
            <a:r>
              <a:rPr lang="en-US" sz="1500" dirty="0"/>
              <a:t>Remember to check what data privacy policies your selected AI has</a:t>
            </a:r>
          </a:p>
          <a:p>
            <a:r>
              <a:rPr lang="en-US" sz="1500" dirty="0"/>
              <a:t>Don’t feed any participant information into AI such as Names, social security numbers, their outputs etc.</a:t>
            </a:r>
          </a:p>
          <a:p>
            <a:r>
              <a:rPr lang="en-US" sz="1500" dirty="0"/>
              <a:t>Most AI tools require signing up so keep that in mind</a:t>
            </a:r>
          </a:p>
          <a:p>
            <a:pPr marL="0" indent="0">
              <a:buNone/>
            </a:pPr>
            <a:endParaRPr lang="en-US" sz="1500" b="1" dirty="0"/>
          </a:p>
          <a:p>
            <a:pPr marL="0" indent="0">
              <a:buNone/>
            </a:pPr>
            <a:r>
              <a:rPr lang="en-US" sz="1500" b="1" dirty="0"/>
              <a:t>RESPONSIBILITY AND FALSE INFORMATION</a:t>
            </a:r>
          </a:p>
          <a:p>
            <a:r>
              <a:rPr lang="en-US" sz="1500" dirty="0"/>
              <a:t>Remember to check info you get from AI by using other sources</a:t>
            </a:r>
          </a:p>
          <a:p>
            <a:r>
              <a:rPr lang="en-US" sz="1500" dirty="0"/>
              <a:t>There can be mistakes in AI, it is coded by humans</a:t>
            </a:r>
          </a:p>
          <a:p>
            <a:r>
              <a:rPr lang="en-US" sz="1500" dirty="0"/>
              <a:t>You are responsible if you use false info given by AI</a:t>
            </a:r>
          </a:p>
        </p:txBody>
      </p:sp>
    </p:spTree>
    <p:extLst>
      <p:ext uri="{BB962C8B-B14F-4D97-AF65-F5344CB8AC3E}">
        <p14:creationId xmlns:p14="http://schemas.microsoft.com/office/powerpoint/2010/main" val="337974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CA4949F-3EDF-F429-0322-5A2EA4DECD67}"/>
              </a:ext>
            </a:extLst>
          </p:cNvPr>
          <p:cNvSpPr>
            <a:spLocks noGrp="1"/>
          </p:cNvSpPr>
          <p:nvPr>
            <p:ph type="title"/>
          </p:nvPr>
        </p:nvSpPr>
        <p:spPr/>
        <p:txBody>
          <a:bodyPr/>
          <a:lstStyle/>
          <a:p>
            <a:r>
              <a:rPr lang="fi-FI" dirty="0" err="1"/>
              <a:t>Thank</a:t>
            </a:r>
            <a:r>
              <a:rPr lang="fi-FI" dirty="0"/>
              <a:t> </a:t>
            </a:r>
            <a:r>
              <a:rPr lang="fi-FI" dirty="0" err="1"/>
              <a:t>you</a:t>
            </a:r>
            <a:r>
              <a:rPr lang="fi-FI" dirty="0"/>
              <a:t>!</a:t>
            </a:r>
          </a:p>
        </p:txBody>
      </p:sp>
      <p:sp>
        <p:nvSpPr>
          <p:cNvPr id="3" name="Tekstin paikkamerkki 2">
            <a:extLst>
              <a:ext uri="{FF2B5EF4-FFF2-40B4-BE49-F238E27FC236}">
                <a16:creationId xmlns:a16="http://schemas.microsoft.com/office/drawing/2014/main" id="{3667FCE9-52B1-439F-C5B9-7DDE24873497}"/>
              </a:ext>
            </a:extLst>
          </p:cNvPr>
          <p:cNvSpPr>
            <a:spLocks noGrp="1"/>
          </p:cNvSpPr>
          <p:nvPr>
            <p:ph type="body" idx="1"/>
          </p:nvPr>
        </p:nvSpPr>
        <p:spPr/>
        <p:txBody>
          <a:bodyPr/>
          <a:lstStyle/>
          <a:p>
            <a:endParaRPr lang="fi-FI"/>
          </a:p>
        </p:txBody>
      </p:sp>
      <p:sp>
        <p:nvSpPr>
          <p:cNvPr id="4" name="Päivämäärän paikkamerkki 3">
            <a:extLst>
              <a:ext uri="{FF2B5EF4-FFF2-40B4-BE49-F238E27FC236}">
                <a16:creationId xmlns:a16="http://schemas.microsoft.com/office/drawing/2014/main" id="{01F3624F-905B-7932-1585-B3FC71C956BB}"/>
              </a:ext>
            </a:extLst>
          </p:cNvPr>
          <p:cNvSpPr>
            <a:spLocks noGrp="1"/>
          </p:cNvSpPr>
          <p:nvPr>
            <p:ph type="dt" sz="half" idx="10"/>
          </p:nvPr>
        </p:nvSpPr>
        <p:spPr/>
        <p:txBody>
          <a:bodyPr/>
          <a:lstStyle/>
          <a:p>
            <a:fld id="{0488B7C4-32EF-403D-89F1-B7D762A969BA}" type="datetime1">
              <a:rPr lang="fi-FI" smtClean="0"/>
              <a:t>12.6.2024</a:t>
            </a:fld>
            <a:endParaRPr lang="fi-FI"/>
          </a:p>
        </p:txBody>
      </p:sp>
      <p:sp>
        <p:nvSpPr>
          <p:cNvPr id="5" name="Alatunnisteen paikkamerkki 4">
            <a:extLst>
              <a:ext uri="{FF2B5EF4-FFF2-40B4-BE49-F238E27FC236}">
                <a16:creationId xmlns:a16="http://schemas.microsoft.com/office/drawing/2014/main" id="{F103BA94-2C00-F3C9-DE95-D58FE5293C23}"/>
              </a:ext>
            </a:extLst>
          </p:cNvPr>
          <p:cNvSpPr>
            <a:spLocks noGrp="1"/>
          </p:cNvSpPr>
          <p:nvPr>
            <p:ph type="ftr" sz="quarter" idx="11"/>
          </p:nvPr>
        </p:nvSpPr>
        <p:spPr/>
        <p:txBody>
          <a:bodyPr/>
          <a:lstStyle/>
          <a:p>
            <a:r>
              <a:rPr lang="en-US"/>
              <a:t>University of Eastern Finland, Niko Loikkanen, HEART-project/e-learning project</a:t>
            </a:r>
            <a:endParaRPr lang="fi-FI"/>
          </a:p>
        </p:txBody>
      </p:sp>
    </p:spTree>
    <p:extLst>
      <p:ext uri="{BB962C8B-B14F-4D97-AF65-F5344CB8AC3E}">
        <p14:creationId xmlns:p14="http://schemas.microsoft.com/office/powerpoint/2010/main" val="2400417421"/>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2E2197A5081A744A3CCD3E34321EA6F" ma:contentTypeVersion="15" ma:contentTypeDescription="Create a new document." ma:contentTypeScope="" ma:versionID="f214b8429808361120a693178eec8783">
  <xsd:schema xmlns:xsd="http://www.w3.org/2001/XMLSchema" xmlns:xs="http://www.w3.org/2001/XMLSchema" xmlns:p="http://schemas.microsoft.com/office/2006/metadata/properties" xmlns:ns2="991e5f2d-ac91-4774-8557-4938fa71adf0" xmlns:ns3="5415d542-7e89-4125-ab67-25f046ccd340" targetNamespace="http://schemas.microsoft.com/office/2006/metadata/properties" ma:root="true" ma:fieldsID="d4c31f2a543955c7ece941525c7d4e16" ns2:_="" ns3:_="">
    <xsd:import namespace="991e5f2d-ac91-4774-8557-4938fa71adf0"/>
    <xsd:import namespace="5415d542-7e89-4125-ab67-25f046ccd3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SearchProperties"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1e5f2d-ac91-4774-8557-4938fa71adf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ba83825-fb8d-42b2-af4d-523da4d0f30d" ma:termSetId="09814cd3-568e-fe90-9814-8d621ff8fb84" ma:anchorId="fba54fb3-c3e1-fe81-a776-ca4b69148c4d" ma:open="true" ma:isKeyword="false">
      <xsd:complexType>
        <xsd:sequence>
          <xsd:element ref="pc:Terms" minOccurs="0" maxOccurs="1"/>
        </xsd:sequence>
      </xsd:complex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415d542-7e89-4125-ab67-25f046ccd3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e49fb3ee-2e43-4e0a-9cfc-be77c72ccfef}" ma:internalName="TaxCatchAll" ma:showField="CatchAllData" ma:web="5415d542-7e89-4125-ab67-25f046ccd3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91e5f2d-ac91-4774-8557-4938fa71adf0">
      <Terms xmlns="http://schemas.microsoft.com/office/infopath/2007/PartnerControls"/>
    </lcf76f155ced4ddcb4097134ff3c332f>
    <TaxCatchAll xmlns="5415d542-7e89-4125-ab67-25f046ccd340" xsi:nil="true"/>
  </documentManagement>
</p:properties>
</file>

<file path=customXml/itemProps1.xml><?xml version="1.0" encoding="utf-8"?>
<ds:datastoreItem xmlns:ds="http://schemas.openxmlformats.org/officeDocument/2006/customXml" ds:itemID="{14C02DE5-DE83-47D8-8E08-4A02630A6AC4}">
  <ds:schemaRefs>
    <ds:schemaRef ds:uri="http://schemas.microsoft.com/sharepoint/v3/contenttype/forms"/>
  </ds:schemaRefs>
</ds:datastoreItem>
</file>

<file path=customXml/itemProps2.xml><?xml version="1.0" encoding="utf-8"?>
<ds:datastoreItem xmlns:ds="http://schemas.openxmlformats.org/officeDocument/2006/customXml" ds:itemID="{736AFF97-0B0F-471D-BD84-741020230E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1e5f2d-ac91-4774-8557-4938fa71adf0"/>
    <ds:schemaRef ds:uri="5415d542-7e89-4125-ab67-25f046ccd3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4E921C9-1A2E-486F-A2AE-28ED3AE31172}">
  <ds:schemaRefs>
    <ds:schemaRef ds:uri="991e5f2d-ac91-4774-8557-4938fa71adf0"/>
    <ds:schemaRef ds:uri="http://purl.org/dc/dcmitype/"/>
    <ds:schemaRef ds:uri="http://purl.org/dc/terms/"/>
    <ds:schemaRef ds:uri="http://www.w3.org/XML/1998/namespace"/>
    <ds:schemaRef ds:uri="http://schemas.openxmlformats.org/package/2006/metadata/core-properties"/>
    <ds:schemaRef ds:uri="http://schemas.microsoft.com/office/2006/documentManagement/types"/>
    <ds:schemaRef ds:uri="5415d542-7e89-4125-ab67-25f046ccd340"/>
    <ds:schemaRef ds:uri="http://schemas.microsoft.com/office/infopath/2007/PartnerControls"/>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437</TotalTime>
  <Words>4052</Words>
  <Application>Microsoft Office PowerPoint</Application>
  <PresentationFormat>Laajakuva</PresentationFormat>
  <Paragraphs>524</Paragraphs>
  <Slides>35</Slides>
  <Notes>0</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35</vt:i4>
      </vt:variant>
    </vt:vector>
  </HeadingPairs>
  <TitlesOfParts>
    <vt:vector size="39" baseType="lpstr">
      <vt:lpstr>Aptos</vt:lpstr>
      <vt:lpstr>Aptos Display</vt:lpstr>
      <vt:lpstr>Arial</vt:lpstr>
      <vt:lpstr>Office-teema</vt:lpstr>
      <vt:lpstr>Virtual spaces and digital tools for promoting intangible cultural heritage</vt:lpstr>
      <vt:lpstr>General information</vt:lpstr>
      <vt:lpstr>Virtual spaces</vt:lpstr>
      <vt:lpstr>ThingLink</vt:lpstr>
      <vt:lpstr>CoSpaces</vt:lpstr>
      <vt:lpstr>Artsteps</vt:lpstr>
      <vt:lpstr>Presentation, graphic design and interactive media tools</vt:lpstr>
      <vt:lpstr>Prezi</vt:lpstr>
      <vt:lpstr>Adobe Express</vt:lpstr>
      <vt:lpstr>Genially</vt:lpstr>
      <vt:lpstr>Pitch</vt:lpstr>
      <vt:lpstr>Canva</vt:lpstr>
      <vt:lpstr>Quizzes and engagement tools</vt:lpstr>
      <vt:lpstr>Kahoot</vt:lpstr>
      <vt:lpstr>Quizlet</vt:lpstr>
      <vt:lpstr>Answergarden</vt:lpstr>
      <vt:lpstr>Mentimeter</vt:lpstr>
      <vt:lpstr>Collaboration tools</vt:lpstr>
      <vt:lpstr>Padlet</vt:lpstr>
      <vt:lpstr>Miro</vt:lpstr>
      <vt:lpstr>Website builders</vt:lpstr>
      <vt:lpstr>WordPress</vt:lpstr>
      <vt:lpstr>Wix</vt:lpstr>
      <vt:lpstr>Emaze</vt:lpstr>
      <vt:lpstr>Tools for sharing ICH</vt:lpstr>
      <vt:lpstr>Freeed</vt:lpstr>
      <vt:lpstr>Ted-ed</vt:lpstr>
      <vt:lpstr>3D-model tools</vt:lpstr>
      <vt:lpstr>Realityscan</vt:lpstr>
      <vt:lpstr>Sketchfab</vt:lpstr>
      <vt:lpstr>Blender</vt:lpstr>
      <vt:lpstr>Artificial intelligence</vt:lpstr>
      <vt:lpstr>Large language models (LLM AI)</vt:lpstr>
      <vt:lpstr>Notable Considerations in the Use of Artificial Intelligence</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
  <cp:lastModifiedBy>Joona Rantala</cp:lastModifiedBy>
  <cp:revision>133</cp:revision>
  <dcterms:created xsi:type="dcterms:W3CDTF">2024-04-18T10:28:21Z</dcterms:created>
  <dcterms:modified xsi:type="dcterms:W3CDTF">2024-06-12T13:05:08Z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0x010100C2E2197A5081A744A3CCD3E34321EA6F</vt:lpwstr>
  </property>
  <property fmtid="{D5CDD505-2E9C-101B-9397-08002B2CF9AE}" pid="3" name="MediaServiceImageTags">
    <vt:lpwstr/>
  </property>
</Properties>
</file>